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Heebo"/>
      <p:regular r:id="rId59"/>
      <p:bold r:id="rId60"/>
    </p:embeddedFont>
    <p:embeddedFont>
      <p:font typeface="Crimson Pro SemiBol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rimsonProSemiBold-bold.fntdata"/><Relationship Id="rId61" Type="http://schemas.openxmlformats.org/officeDocument/2006/relationships/font" Target="fonts/CrimsonProSemiBold-regular.fntdata"/><Relationship Id="rId20" Type="http://schemas.openxmlformats.org/officeDocument/2006/relationships/slide" Target="slides/slide13.xml"/><Relationship Id="rId64" Type="http://schemas.openxmlformats.org/officeDocument/2006/relationships/font" Target="fonts/CrimsonProSemiBold-boldItalic.fntdata"/><Relationship Id="rId63" Type="http://schemas.openxmlformats.org/officeDocument/2006/relationships/font" Target="fonts/CrimsonProSemi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eb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Heebo-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30c7e80f6_4_4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3430c7e80f6_4_4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47" name="Google Shape;247;g3430c7e80f6_4_4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30c7e80f6_4_4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430c7e80f6_4_4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55" name="Google Shape;255;g3430c7e80f6_4_4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30c7e80f6_4_6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3430c7e80f6_4_6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74" name="Google Shape;274;g3430c7e80f6_4_6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30c7e80f6_4_7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430c7e80f6_4_7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87" name="Google Shape;287;g3430c7e80f6_4_7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30c7e80f6_4_9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3430c7e80f6_4_9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03" name="Google Shape;303;g3430c7e80f6_4_9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430c7e80f6_4_11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3430c7e80f6_4_11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21" name="Google Shape;321;g3430c7e80f6_4_11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30c7e80f6_4_12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3430c7e80f6_4_12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39" name="Google Shape;339;g3430c7e80f6_4_12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30c7e80f6_4_15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3430c7e80f6_4_15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62" name="Google Shape;362;g3430c7e80f6_4_15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30c7e80f6_4_17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430c7e80f6_4_17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83" name="Google Shape;383;g3430c7e80f6_4_17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30c7e80f6_4_18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3430c7e80f6_4_18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99" name="Google Shape;399;g3430c7e80f6_4_18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30c7e80f6_2_3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3430c7e80f6_2_3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3" name="Google Shape;143;g3430c7e80f6_2_3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30c7e80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30c7e80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36350a688_3_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3436350a688_3_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429" name="Google Shape;429;g3436350a688_3_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36350a688_3_5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3436350a688_3_5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439" name="Google Shape;439;g3436350a688_3_5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36350a688_3_7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436350a688_3_7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458" name="Google Shape;458;g3436350a688_3_7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436350a688_3_8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3436350a688_3_8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469" name="Google Shape;469;g3436350a688_3_8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436350a688_3_10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3436350a688_3_10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490" name="Google Shape;490;g3436350a688_3_10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36350a688_3_11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436350a688_3_11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09" name="Google Shape;509;g3436350a688_3_11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36350a688_3_14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3436350a688_3_14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32" name="Google Shape;532;g3436350a688_3_14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36350a688_3_15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3436350a688_3_15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49" name="Google Shape;549;g3436350a688_3_15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436350a688_3_17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3436350a688_3_17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71" name="Google Shape;571;g3436350a688_3_17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30c7e80f6_2_4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430c7e80f6_2_4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53" name="Google Shape;153;g3430c7e80f6_2_4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436350a688_3_19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3436350a688_3_19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86" name="Google Shape;586;g3436350a688_3_19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436350a688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436350a688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4313ffdc72_1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34313ffdc72_1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13" name="Google Shape;613;g34313ffdc72_1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4313ffdc72_1_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34313ffdc72_1_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20" name="Google Shape;620;g34313ffdc72_1_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313ffdc72_1_1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34313ffdc72_1_1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32" name="Google Shape;632;g34313ffdc72_1_1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4313ffdc72_1_3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34313ffdc72_1_3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52" name="Google Shape;652;g34313ffdc72_1_3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313ffdc72_1_5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4313ffdc72_1_5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74" name="Google Shape;674;g34313ffdc72_1_5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313ffdc72_1_7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g34313ffdc72_1_7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93" name="Google Shape;693;g34313ffdc72_1_7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4313ffdc72_1_9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34313ffdc72_1_9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11" name="Google Shape;711;g34313ffdc72_1_9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313ffdc72_1_11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g34313ffdc72_1_11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29" name="Google Shape;729;g34313ffdc72_1_11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30c7e80f6_2_5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3430c7e80f6_2_5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67" name="Google Shape;167;g3430c7e80f6_2_5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313ffdc72_1_13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34313ffdc72_1_13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58" name="Google Shape;758;g34313ffdc72_1_13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4313ffdc72_1_15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34313ffdc72_1_15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73" name="Google Shape;773;g34313ffdc72_1_15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43167d60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43167d60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43167d60d5_2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343167d60d5_2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98" name="Google Shape;798;g343167d60d5_2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43167d60d5_2_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g343167d60d5_2_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07" name="Google Shape;807;g343167d60d5_2_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43167d60d5_2_2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343167d60d5_2_2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20" name="Google Shape;820;g343167d60d5_2_2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43167d60d5_2_3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343167d60d5_2_3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33" name="Google Shape;833;g343167d60d5_2_3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43167d60d5_2_4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343167d60d5_2_4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46" name="Google Shape;846;g343167d60d5_2_4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43167d60d5_2_6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43167d60d5_2_6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63" name="Google Shape;863;g343167d60d5_2_6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43167d60d5_2_7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343167d60d5_2_7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77" name="Google Shape;877;g343167d60d5_2_7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34be1ecb3_1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3434be1ecb3_1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0" name="Google Shape;180;g3434be1ecb3_1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3167d60d5_2_9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g343167d60d5_2_9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97" name="Google Shape;897;g343167d60d5_2_9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3167d60d5_2_1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343167d60d5_2_1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26" name="Google Shape;926;g343167d60d5_2_1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30c7e80f6_2_8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3430c7e80f6_2_8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99" name="Google Shape;199;g3430c7e80f6_2_8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30c7e80f6_2_9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430c7e80f6_2_9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12" name="Google Shape;212;g3430c7e80f6_2_9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30c7e80f6_2_11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3430c7e80f6_2_11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7" name="Google Shape;227;g3430c7e80f6_2_11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30c7e8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30c7e8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51" name="Shape 51"/>
        <p:cNvGrpSpPr/>
        <p:nvPr/>
      </p:nvGrpSpPr>
      <p:grpSpPr>
        <a:xfrm>
          <a:off x="0" y="0"/>
          <a:ext cx="0" cy="0"/>
          <a:chOff x="0" y="0"/>
          <a:chExt cx="0" cy="0"/>
        </a:xfrm>
      </p:grpSpPr>
      <p:sp>
        <p:nvSpPr>
          <p:cNvPr id="52" name="Google Shape;52;p14"/>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3" name="Google Shape;53;p14"/>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55" name="Shape 55"/>
        <p:cNvGrpSpPr/>
        <p:nvPr/>
      </p:nvGrpSpPr>
      <p:grpSpPr>
        <a:xfrm>
          <a:off x="0" y="0"/>
          <a:ext cx="0" cy="0"/>
          <a:chOff x="0" y="0"/>
          <a:chExt cx="0" cy="0"/>
        </a:xfrm>
      </p:grpSpPr>
      <p:sp>
        <p:nvSpPr>
          <p:cNvPr id="56" name="Google Shape;56;p15"/>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7" name="Google Shape;57;p15"/>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59" name="Shape 59"/>
        <p:cNvGrpSpPr/>
        <p:nvPr/>
      </p:nvGrpSpPr>
      <p:grpSpPr>
        <a:xfrm>
          <a:off x="0" y="0"/>
          <a:ext cx="0" cy="0"/>
          <a:chOff x="0" y="0"/>
          <a:chExt cx="0" cy="0"/>
        </a:xfrm>
      </p:grpSpPr>
      <p:sp>
        <p:nvSpPr>
          <p:cNvPr id="60" name="Google Shape;60;p16"/>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1" name="Google Shape;61;p16"/>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63" name="Shape 63"/>
        <p:cNvGrpSpPr/>
        <p:nvPr/>
      </p:nvGrpSpPr>
      <p:grpSpPr>
        <a:xfrm>
          <a:off x="0" y="0"/>
          <a:ext cx="0" cy="0"/>
          <a:chOff x="0" y="0"/>
          <a:chExt cx="0" cy="0"/>
        </a:xfrm>
      </p:grpSpPr>
      <p:sp>
        <p:nvSpPr>
          <p:cNvPr id="64" name="Google Shape;64;p17"/>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5" name="Google Shape;65;p17"/>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67" name="Shape 67"/>
        <p:cNvGrpSpPr/>
        <p:nvPr/>
      </p:nvGrpSpPr>
      <p:grpSpPr>
        <a:xfrm>
          <a:off x="0" y="0"/>
          <a:ext cx="0" cy="0"/>
          <a:chOff x="0" y="0"/>
          <a:chExt cx="0" cy="0"/>
        </a:xfrm>
      </p:grpSpPr>
      <p:sp>
        <p:nvSpPr>
          <p:cNvPr id="68" name="Google Shape;68;p18"/>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9" name="Google Shape;69;p18"/>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71" name="Shape 71"/>
        <p:cNvGrpSpPr/>
        <p:nvPr/>
      </p:nvGrpSpPr>
      <p:grpSpPr>
        <a:xfrm>
          <a:off x="0" y="0"/>
          <a:ext cx="0" cy="0"/>
          <a:chOff x="0" y="0"/>
          <a:chExt cx="0" cy="0"/>
        </a:xfrm>
      </p:grpSpPr>
      <p:sp>
        <p:nvSpPr>
          <p:cNvPr id="72" name="Google Shape;72;p19"/>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 name="Google Shape;73;p19"/>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75" name="Shape 75"/>
        <p:cNvGrpSpPr/>
        <p:nvPr/>
      </p:nvGrpSpPr>
      <p:grpSpPr>
        <a:xfrm>
          <a:off x="0" y="0"/>
          <a:ext cx="0" cy="0"/>
          <a:chOff x="0" y="0"/>
          <a:chExt cx="0" cy="0"/>
        </a:xfrm>
      </p:grpSpPr>
      <p:sp>
        <p:nvSpPr>
          <p:cNvPr id="76" name="Google Shape;76;p20"/>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7" name="Google Shape;77;p20"/>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80" name="Shape 80"/>
        <p:cNvGrpSpPr/>
        <p:nvPr/>
      </p:nvGrpSpPr>
      <p:grpSpPr>
        <a:xfrm>
          <a:off x="0" y="0"/>
          <a:ext cx="0" cy="0"/>
          <a:chOff x="0" y="0"/>
          <a:chExt cx="0" cy="0"/>
        </a:xfrm>
      </p:grpSpPr>
      <p:sp>
        <p:nvSpPr>
          <p:cNvPr id="81" name="Google Shape;81;p22"/>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2" name="Google Shape;82;p22"/>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3" name="Google Shape;83;p22">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84" name="Shape 84"/>
        <p:cNvGrpSpPr/>
        <p:nvPr/>
      </p:nvGrpSpPr>
      <p:grpSpPr>
        <a:xfrm>
          <a:off x="0" y="0"/>
          <a:ext cx="0" cy="0"/>
          <a:chOff x="0" y="0"/>
          <a:chExt cx="0" cy="0"/>
        </a:xfrm>
      </p:grpSpPr>
      <p:sp>
        <p:nvSpPr>
          <p:cNvPr id="85" name="Google Shape;85;p23"/>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6" name="Google Shape;86;p23"/>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7" name="Google Shape;87;p23">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88" name="Shape 88"/>
        <p:cNvGrpSpPr/>
        <p:nvPr/>
      </p:nvGrpSpPr>
      <p:grpSpPr>
        <a:xfrm>
          <a:off x="0" y="0"/>
          <a:ext cx="0" cy="0"/>
          <a:chOff x="0" y="0"/>
          <a:chExt cx="0" cy="0"/>
        </a:xfrm>
      </p:grpSpPr>
      <p:sp>
        <p:nvSpPr>
          <p:cNvPr id="89" name="Google Shape;89;p24"/>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 name="Google Shape;90;p24"/>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1" name="Google Shape;91;p2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93" name="Shape 93"/>
        <p:cNvGrpSpPr/>
        <p:nvPr/>
      </p:nvGrpSpPr>
      <p:grpSpPr>
        <a:xfrm>
          <a:off x="0" y="0"/>
          <a:ext cx="0" cy="0"/>
          <a:chOff x="0" y="0"/>
          <a:chExt cx="0" cy="0"/>
        </a:xfrm>
      </p:grpSpPr>
      <p:sp>
        <p:nvSpPr>
          <p:cNvPr id="94" name="Google Shape;94;p26"/>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5" name="Google Shape;95;p26"/>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6" name="Google Shape;96;p26">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97" name="Shape 97"/>
        <p:cNvGrpSpPr/>
        <p:nvPr/>
      </p:nvGrpSpPr>
      <p:grpSpPr>
        <a:xfrm>
          <a:off x="0" y="0"/>
          <a:ext cx="0" cy="0"/>
          <a:chOff x="0" y="0"/>
          <a:chExt cx="0" cy="0"/>
        </a:xfrm>
      </p:grpSpPr>
      <p:sp>
        <p:nvSpPr>
          <p:cNvPr id="98" name="Google Shape;98;p27"/>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9" name="Google Shape;99;p27"/>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0" name="Google Shape;100;p27">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01" name="Shape 101"/>
        <p:cNvGrpSpPr/>
        <p:nvPr/>
      </p:nvGrpSpPr>
      <p:grpSpPr>
        <a:xfrm>
          <a:off x="0" y="0"/>
          <a:ext cx="0" cy="0"/>
          <a:chOff x="0" y="0"/>
          <a:chExt cx="0" cy="0"/>
        </a:xfrm>
      </p:grpSpPr>
      <p:sp>
        <p:nvSpPr>
          <p:cNvPr id="102" name="Google Shape;102;p28"/>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3" name="Google Shape;103;p28"/>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4" name="Google Shape;104;p28">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05" name="Shape 105"/>
        <p:cNvGrpSpPr/>
        <p:nvPr/>
      </p:nvGrpSpPr>
      <p:grpSpPr>
        <a:xfrm>
          <a:off x="0" y="0"/>
          <a:ext cx="0" cy="0"/>
          <a:chOff x="0" y="0"/>
          <a:chExt cx="0" cy="0"/>
        </a:xfrm>
      </p:grpSpPr>
      <p:sp>
        <p:nvSpPr>
          <p:cNvPr id="106" name="Google Shape;106;p29"/>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 name="Google Shape;107;p29"/>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8" name="Google Shape;108;p29">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109" name="Shape 109"/>
        <p:cNvGrpSpPr/>
        <p:nvPr/>
      </p:nvGrpSpPr>
      <p:grpSpPr>
        <a:xfrm>
          <a:off x="0" y="0"/>
          <a:ext cx="0" cy="0"/>
          <a:chOff x="0" y="0"/>
          <a:chExt cx="0" cy="0"/>
        </a:xfrm>
      </p:grpSpPr>
      <p:sp>
        <p:nvSpPr>
          <p:cNvPr id="110" name="Google Shape;110;p30"/>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 name="Google Shape;111;p30"/>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2" name="Google Shape;112;p30">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113" name="Shape 113"/>
        <p:cNvGrpSpPr/>
        <p:nvPr/>
      </p:nvGrpSpPr>
      <p:grpSpPr>
        <a:xfrm>
          <a:off x="0" y="0"/>
          <a:ext cx="0" cy="0"/>
          <a:chOff x="0" y="0"/>
          <a:chExt cx="0" cy="0"/>
        </a:xfrm>
      </p:grpSpPr>
      <p:sp>
        <p:nvSpPr>
          <p:cNvPr id="114" name="Google Shape;114;p31"/>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 name="Google Shape;115;p31"/>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6" name="Google Shape;116;p31">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117" name="Shape 117"/>
        <p:cNvGrpSpPr/>
        <p:nvPr/>
      </p:nvGrpSpPr>
      <p:grpSpPr>
        <a:xfrm>
          <a:off x="0" y="0"/>
          <a:ext cx="0" cy="0"/>
          <a:chOff x="0" y="0"/>
          <a:chExt cx="0" cy="0"/>
        </a:xfrm>
      </p:grpSpPr>
      <p:sp>
        <p:nvSpPr>
          <p:cNvPr id="118" name="Google Shape;118;p32"/>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9" name="Google Shape;119;p32"/>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20" name="Google Shape;120;p32">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121" name="Shape 121"/>
        <p:cNvGrpSpPr/>
        <p:nvPr/>
      </p:nvGrpSpPr>
      <p:grpSpPr>
        <a:xfrm>
          <a:off x="0" y="0"/>
          <a:ext cx="0" cy="0"/>
          <a:chOff x="0" y="0"/>
          <a:chExt cx="0" cy="0"/>
        </a:xfrm>
      </p:grpSpPr>
      <p:sp>
        <p:nvSpPr>
          <p:cNvPr id="122" name="Google Shape;122;p33"/>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3" name="Google Shape;123;p33"/>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24" name="Google Shape;124;p33">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125" name="Shape 125"/>
        <p:cNvGrpSpPr/>
        <p:nvPr/>
      </p:nvGrpSpPr>
      <p:grpSpPr>
        <a:xfrm>
          <a:off x="0" y="0"/>
          <a:ext cx="0" cy="0"/>
          <a:chOff x="0" y="0"/>
          <a:chExt cx="0" cy="0"/>
        </a:xfrm>
      </p:grpSpPr>
      <p:sp>
        <p:nvSpPr>
          <p:cNvPr id="126" name="Google Shape;126;p34"/>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7" name="Google Shape;127;p34"/>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28" name="Google Shape;128;p3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129" name="Shape 129"/>
        <p:cNvGrpSpPr/>
        <p:nvPr/>
      </p:nvGrpSpPr>
      <p:grpSpPr>
        <a:xfrm>
          <a:off x="0" y="0"/>
          <a:ext cx="0" cy="0"/>
          <a:chOff x="0" y="0"/>
          <a:chExt cx="0" cy="0"/>
        </a:xfrm>
      </p:grpSpPr>
      <p:sp>
        <p:nvSpPr>
          <p:cNvPr id="130" name="Google Shape;130;p35"/>
          <p:cNvSpPr/>
          <p:nvPr/>
        </p:nvSpPr>
        <p:spPr>
          <a:xfrm>
            <a:off x="0" y="0"/>
            <a:ext cx="9144000" cy="5143500"/>
          </a:xfrm>
          <a:prstGeom prst="rect">
            <a:avLst/>
          </a:prstGeom>
          <a:solidFill>
            <a:srgbClr val="F0F0F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1" name="Google Shape;131;p35"/>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32" name="Google Shape;132;p35">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64.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49.png"/><Relationship Id="rId5" Type="http://schemas.openxmlformats.org/officeDocument/2006/relationships/image" Target="../media/image81.png"/><Relationship Id="rId6" Type="http://schemas.openxmlformats.org/officeDocument/2006/relationships/image" Target="../media/image71.png"/><Relationship Id="rId7"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56.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55.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57.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86.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89.png"/><Relationship Id="rId4" Type="http://schemas.openxmlformats.org/officeDocument/2006/relationships/image" Target="../media/image87.png"/><Relationship Id="rId5" Type="http://schemas.openxmlformats.org/officeDocument/2006/relationships/image" Target="../media/image96.png"/><Relationship Id="rId6" Type="http://schemas.openxmlformats.org/officeDocument/2006/relationships/image" Target="../media/image80.png"/><Relationship Id="rId7"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97.png"/><Relationship Id="rId4" Type="http://schemas.openxmlformats.org/officeDocument/2006/relationships/image" Target="../media/image90.png"/><Relationship Id="rId5"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2.png"/><Relationship Id="rId4" Type="http://schemas.openxmlformats.org/officeDocument/2006/relationships/image" Target="../media/image34.png"/><Relationship Id="rId5" Type="http://schemas.openxmlformats.org/officeDocument/2006/relationships/image" Target="../media/image21.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Preprocessing &amp; EDA</a:t>
            </a:r>
            <a:endParaRPr/>
          </a:p>
        </p:txBody>
      </p:sp>
      <p:sp>
        <p:nvSpPr>
          <p:cNvPr id="139" name="Google Shape;139;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3 -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preencoded.png" id="249" name="Google Shape;249;p46"/>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250" name="Google Shape;250;p46"/>
          <p:cNvSpPr/>
          <p:nvPr/>
        </p:nvSpPr>
        <p:spPr>
          <a:xfrm>
            <a:off x="496119" y="1568798"/>
            <a:ext cx="4722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Handling Missing Values: Strategies for Clean Data</a:t>
            </a:r>
            <a:endParaRPr b="0" i="0" sz="2800" u="none" cap="none" strike="noStrike"/>
          </a:p>
        </p:txBody>
      </p:sp>
      <p:sp>
        <p:nvSpPr>
          <p:cNvPr id="251" name="Google Shape;251;p46"/>
          <p:cNvSpPr/>
          <p:nvPr/>
        </p:nvSpPr>
        <p:spPr>
          <a:xfrm>
            <a:off x="496119" y="2667372"/>
            <a:ext cx="4722763" cy="90725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Missing data presents a detour, not a dead end. Carefully navigate through detection, strategies, and real-world examples to turn gaps into insights. Master imputation, deletion, and flagging techniques to ensure robust and reliable data analysis.</a:t>
            </a:r>
            <a:endParaRPr b="0" i="0" sz="11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p:nvPr/>
        </p:nvSpPr>
        <p:spPr>
          <a:xfrm>
            <a:off x="496119" y="478259"/>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You’ll Learn</a:t>
            </a:r>
            <a:endParaRPr b="0" i="0" sz="2800" u="none" cap="none" strike="noStrike"/>
          </a:p>
        </p:txBody>
      </p:sp>
      <p:pic>
        <p:nvPicPr>
          <p:cNvPr descr="preencoded.png" id="258" name="Google Shape;258;p47"/>
          <p:cNvPicPr preferRelativeResize="0"/>
          <p:nvPr/>
        </p:nvPicPr>
        <p:blipFill rotWithShape="1">
          <a:blip r:embed="rId3">
            <a:alphaModFix/>
          </a:blip>
          <a:srcRect b="0" l="0" r="0" t="0"/>
          <a:stretch/>
        </p:blipFill>
        <p:spPr>
          <a:xfrm>
            <a:off x="496119" y="1293316"/>
            <a:ext cx="3902943" cy="2670423"/>
          </a:xfrm>
          <a:prstGeom prst="rect">
            <a:avLst/>
          </a:prstGeom>
          <a:noFill/>
          <a:ln>
            <a:noFill/>
          </a:ln>
        </p:spPr>
      </p:pic>
      <p:sp>
        <p:nvSpPr>
          <p:cNvPr id="259" name="Google Shape;259;p47"/>
          <p:cNvSpPr/>
          <p:nvPr/>
        </p:nvSpPr>
        <p:spPr>
          <a:xfrm>
            <a:off x="4749701" y="1452786"/>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0" name="Google Shape;260;p47"/>
          <p:cNvSpPr/>
          <p:nvPr/>
        </p:nvSpPr>
        <p:spPr>
          <a:xfrm>
            <a:off x="4802869" y="1479351"/>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261" name="Google Shape;261;p47"/>
          <p:cNvSpPr/>
          <p:nvPr/>
        </p:nvSpPr>
        <p:spPr>
          <a:xfrm>
            <a:off x="5210398" y="145278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Detect</a:t>
            </a:r>
            <a:endParaRPr b="0" i="0" sz="1400" u="none" cap="none" strike="noStrike"/>
          </a:p>
        </p:txBody>
      </p:sp>
      <p:sp>
        <p:nvSpPr>
          <p:cNvPr id="262" name="Google Shape;262;p47"/>
          <p:cNvSpPr/>
          <p:nvPr/>
        </p:nvSpPr>
        <p:spPr>
          <a:xfrm>
            <a:off x="5210398" y="1816001"/>
            <a:ext cx="344224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Employ visual and statistical tools to identify missing values within datasets.</a:t>
            </a:r>
            <a:endParaRPr b="0" i="0" sz="1100" u="none" cap="none" strike="noStrike"/>
          </a:p>
        </p:txBody>
      </p:sp>
      <p:sp>
        <p:nvSpPr>
          <p:cNvPr id="263" name="Google Shape;263;p47"/>
          <p:cNvSpPr/>
          <p:nvPr/>
        </p:nvSpPr>
        <p:spPr>
          <a:xfrm>
            <a:off x="4749701" y="2570857"/>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4" name="Google Shape;264;p47"/>
          <p:cNvSpPr/>
          <p:nvPr/>
        </p:nvSpPr>
        <p:spPr>
          <a:xfrm>
            <a:off x="4802869" y="2597423"/>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265" name="Google Shape;265;p47"/>
          <p:cNvSpPr/>
          <p:nvPr/>
        </p:nvSpPr>
        <p:spPr>
          <a:xfrm>
            <a:off x="5210398" y="2570857"/>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Choose</a:t>
            </a:r>
            <a:endParaRPr b="0" i="0" sz="1400" u="none" cap="none" strike="noStrike"/>
          </a:p>
        </p:txBody>
      </p:sp>
      <p:sp>
        <p:nvSpPr>
          <p:cNvPr id="266" name="Google Shape;266;p47"/>
          <p:cNvSpPr/>
          <p:nvPr/>
        </p:nvSpPr>
        <p:spPr>
          <a:xfrm>
            <a:off x="5210398" y="2934072"/>
            <a:ext cx="344224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Select the most appropriate strategy among imputation, deletion, or flagging.</a:t>
            </a:r>
            <a:endParaRPr b="0" i="0" sz="1100" u="none" cap="none" strike="noStrike"/>
          </a:p>
        </p:txBody>
      </p:sp>
      <p:sp>
        <p:nvSpPr>
          <p:cNvPr id="267" name="Google Shape;267;p47"/>
          <p:cNvSpPr/>
          <p:nvPr/>
        </p:nvSpPr>
        <p:spPr>
          <a:xfrm>
            <a:off x="4749701" y="3688928"/>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8" name="Google Shape;268;p47"/>
          <p:cNvSpPr/>
          <p:nvPr/>
        </p:nvSpPr>
        <p:spPr>
          <a:xfrm>
            <a:off x="4802869" y="3715494"/>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269" name="Google Shape;269;p47"/>
          <p:cNvSpPr/>
          <p:nvPr/>
        </p:nvSpPr>
        <p:spPr>
          <a:xfrm>
            <a:off x="5210398" y="368892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Apply</a:t>
            </a:r>
            <a:endParaRPr b="0" i="0" sz="1400" u="none" cap="none" strike="noStrike"/>
          </a:p>
        </p:txBody>
      </p:sp>
      <p:sp>
        <p:nvSpPr>
          <p:cNvPr id="270" name="Google Shape;270;p47"/>
          <p:cNvSpPr/>
          <p:nvPr/>
        </p:nvSpPr>
        <p:spPr>
          <a:xfrm>
            <a:off x="5210398" y="4052143"/>
            <a:ext cx="344224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Implement chosen strategies on real-world datasets such as the Titanic's 'Age' column.</a:t>
            </a:r>
            <a:endParaRPr b="0" i="0" sz="11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p:nvPr/>
        </p:nvSpPr>
        <p:spPr>
          <a:xfrm>
            <a:off x="496126" y="1543125"/>
            <a:ext cx="59307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The Domino Effect of Missing Data</a:t>
            </a:r>
            <a:endParaRPr b="0" i="0" sz="2800" u="none" cap="none" strike="noStrike"/>
          </a:p>
        </p:txBody>
      </p:sp>
      <p:pic>
        <p:nvPicPr>
          <p:cNvPr descr="preencoded.png" id="277" name="Google Shape;277;p48"/>
          <p:cNvPicPr preferRelativeResize="0"/>
          <p:nvPr/>
        </p:nvPicPr>
        <p:blipFill rotWithShape="1">
          <a:blip r:embed="rId3">
            <a:alphaModFix/>
          </a:blip>
          <a:srcRect b="0" l="0" r="0" t="0"/>
          <a:stretch/>
        </p:blipFill>
        <p:spPr>
          <a:xfrm>
            <a:off x="496119" y="2269629"/>
            <a:ext cx="354360" cy="354360"/>
          </a:xfrm>
          <a:prstGeom prst="rect">
            <a:avLst/>
          </a:prstGeom>
          <a:noFill/>
          <a:ln>
            <a:noFill/>
          </a:ln>
        </p:spPr>
      </p:pic>
      <p:sp>
        <p:nvSpPr>
          <p:cNvPr id="278" name="Google Shape;278;p48"/>
          <p:cNvSpPr/>
          <p:nvPr/>
        </p:nvSpPr>
        <p:spPr>
          <a:xfrm>
            <a:off x="496119" y="276574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Bias</a:t>
            </a:r>
            <a:endParaRPr b="0" i="0" sz="1400" u="none" cap="none" strike="noStrike"/>
          </a:p>
        </p:txBody>
      </p:sp>
      <p:pic>
        <p:nvPicPr>
          <p:cNvPr descr="preencoded.png" id="279" name="Google Shape;279;p48"/>
          <p:cNvPicPr preferRelativeResize="0"/>
          <p:nvPr/>
        </p:nvPicPr>
        <p:blipFill rotWithShape="1">
          <a:blip r:embed="rId4">
            <a:alphaModFix/>
          </a:blip>
          <a:srcRect b="0" l="0" r="0" t="0"/>
          <a:stretch/>
        </p:blipFill>
        <p:spPr>
          <a:xfrm>
            <a:off x="3284190" y="2269629"/>
            <a:ext cx="354360" cy="354360"/>
          </a:xfrm>
          <a:prstGeom prst="rect">
            <a:avLst/>
          </a:prstGeom>
          <a:noFill/>
          <a:ln>
            <a:noFill/>
          </a:ln>
        </p:spPr>
      </p:pic>
      <p:sp>
        <p:nvSpPr>
          <p:cNvPr id="280" name="Google Shape;280;p48"/>
          <p:cNvSpPr/>
          <p:nvPr/>
        </p:nvSpPr>
        <p:spPr>
          <a:xfrm>
            <a:off x="3284190" y="276574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Poor Predictions</a:t>
            </a:r>
            <a:endParaRPr b="0" i="0" sz="1400" u="none" cap="none" strike="noStrike"/>
          </a:p>
        </p:txBody>
      </p:sp>
      <p:pic>
        <p:nvPicPr>
          <p:cNvPr descr="preencoded.png" id="281" name="Google Shape;281;p48"/>
          <p:cNvPicPr preferRelativeResize="0"/>
          <p:nvPr/>
        </p:nvPicPr>
        <p:blipFill rotWithShape="1">
          <a:blip r:embed="rId5">
            <a:alphaModFix/>
          </a:blip>
          <a:srcRect b="0" l="0" r="0" t="0"/>
          <a:stretch/>
        </p:blipFill>
        <p:spPr>
          <a:xfrm>
            <a:off x="6072336" y="2269629"/>
            <a:ext cx="354360" cy="354360"/>
          </a:xfrm>
          <a:prstGeom prst="rect">
            <a:avLst/>
          </a:prstGeom>
          <a:noFill/>
          <a:ln>
            <a:noFill/>
          </a:ln>
        </p:spPr>
      </p:pic>
      <p:sp>
        <p:nvSpPr>
          <p:cNvPr id="282" name="Google Shape;282;p48"/>
          <p:cNvSpPr/>
          <p:nvPr/>
        </p:nvSpPr>
        <p:spPr>
          <a:xfrm>
            <a:off x="6072336" y="276574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Lost Trust</a:t>
            </a:r>
            <a:endParaRPr b="0" i="0" sz="1400" u="none" cap="none" strike="noStrike"/>
          </a:p>
        </p:txBody>
      </p:sp>
      <p:sp>
        <p:nvSpPr>
          <p:cNvPr id="283" name="Google Shape;283;p48"/>
          <p:cNvSpPr/>
          <p:nvPr/>
        </p:nvSpPr>
        <p:spPr>
          <a:xfrm>
            <a:off x="496119" y="3146673"/>
            <a:ext cx="8151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Missing data can lead to biased results and flawed predictions. In healthcare, missing cholesterol levels can lead to flawed risk assessments. In finance, blank income fields can lead to inaccurate credit scoring.</a:t>
            </a:r>
            <a:endParaRPr b="0" i="0" sz="11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p:nvPr/>
        </p:nvSpPr>
        <p:spPr>
          <a:xfrm>
            <a:off x="496125" y="1279175"/>
            <a:ext cx="57912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Finding the Gaps: Tools for Detection</a:t>
            </a:r>
            <a:endParaRPr b="0" i="0" sz="2800" u="none" cap="none" strike="noStrike"/>
          </a:p>
        </p:txBody>
      </p:sp>
      <p:sp>
        <p:nvSpPr>
          <p:cNvPr id="290" name="Google Shape;290;p49"/>
          <p:cNvSpPr/>
          <p:nvPr/>
        </p:nvSpPr>
        <p:spPr>
          <a:xfrm>
            <a:off x="496119" y="207652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Summary Stats</a:t>
            </a:r>
            <a:endParaRPr b="0" i="0" sz="1400" u="none" cap="none" strike="noStrike"/>
          </a:p>
        </p:txBody>
      </p:sp>
      <p:sp>
        <p:nvSpPr>
          <p:cNvPr id="291" name="Google Shape;291;p49"/>
          <p:cNvSpPr/>
          <p:nvPr/>
        </p:nvSpPr>
        <p:spPr>
          <a:xfrm>
            <a:off x="496119" y="2457450"/>
            <a:ext cx="1778496" cy="439341"/>
          </a:xfrm>
          <a:prstGeom prst="roundRect">
            <a:avLst>
              <a:gd fmla="val 4840"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2" name="Google Shape;292;p49"/>
          <p:cNvSpPr/>
          <p:nvPr/>
        </p:nvSpPr>
        <p:spPr>
          <a:xfrm>
            <a:off x="489049" y="2457450"/>
            <a:ext cx="1792635" cy="439341"/>
          </a:xfrm>
          <a:prstGeom prst="roundRect">
            <a:avLst>
              <a:gd fmla="val 4840"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3" name="Google Shape;293;p49"/>
          <p:cNvSpPr/>
          <p:nvPr/>
        </p:nvSpPr>
        <p:spPr>
          <a:xfrm>
            <a:off x="630808" y="2563713"/>
            <a:ext cx="150911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df.isnull().sum()</a:t>
            </a:r>
            <a:endParaRPr b="0" i="0" sz="1100" u="none" cap="none" strike="noStrike"/>
          </a:p>
        </p:txBody>
      </p:sp>
      <p:sp>
        <p:nvSpPr>
          <p:cNvPr id="294" name="Google Shape;294;p49"/>
          <p:cNvSpPr/>
          <p:nvPr/>
        </p:nvSpPr>
        <p:spPr>
          <a:xfrm>
            <a:off x="496119" y="3056260"/>
            <a:ext cx="1778496" cy="680442"/>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Example: Titanic dataset has 177 missing "Age" values.</a:t>
            </a:r>
            <a:endParaRPr b="0" i="0" sz="1100" u="none" cap="none" strike="noStrike"/>
          </a:p>
        </p:txBody>
      </p:sp>
      <p:sp>
        <p:nvSpPr>
          <p:cNvPr id="295" name="Google Shape;295;p49"/>
          <p:cNvSpPr/>
          <p:nvPr/>
        </p:nvSpPr>
        <p:spPr>
          <a:xfrm>
            <a:off x="2625254" y="207652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Visualization</a:t>
            </a:r>
            <a:endParaRPr b="0" i="0" sz="1400" u="none" cap="none" strike="noStrike"/>
          </a:p>
        </p:txBody>
      </p:sp>
      <p:sp>
        <p:nvSpPr>
          <p:cNvPr id="296" name="Google Shape;296;p49"/>
          <p:cNvSpPr/>
          <p:nvPr/>
        </p:nvSpPr>
        <p:spPr>
          <a:xfrm>
            <a:off x="2625254" y="2439739"/>
            <a:ext cx="1778496" cy="680442"/>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Use heatmaps (seaborn) or bar charts to visualize % missing per column.</a:t>
            </a:r>
            <a:endParaRPr b="0" i="0" sz="1100" u="none" cap="none" strike="noStrike"/>
          </a:p>
        </p:txBody>
      </p:sp>
      <p:sp>
        <p:nvSpPr>
          <p:cNvPr id="297" name="Google Shape;297;p49"/>
          <p:cNvSpPr/>
          <p:nvPr/>
        </p:nvSpPr>
        <p:spPr>
          <a:xfrm>
            <a:off x="4754389" y="207652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Pattern Analysis</a:t>
            </a:r>
            <a:endParaRPr b="0" i="0" sz="1400" u="none" cap="none" strike="noStrike"/>
          </a:p>
        </p:txBody>
      </p:sp>
      <p:sp>
        <p:nvSpPr>
          <p:cNvPr id="298" name="Google Shape;298;p49"/>
          <p:cNvSpPr/>
          <p:nvPr/>
        </p:nvSpPr>
        <p:spPr>
          <a:xfrm>
            <a:off x="4754389" y="2439739"/>
            <a:ext cx="1778496" cy="90725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Differentiate between MCAR (Missing Completely at Random) vs. MAR (Missing at Random).</a:t>
            </a:r>
            <a:endParaRPr b="0" i="0" sz="1100" u="none" cap="none" strike="noStrike"/>
          </a:p>
        </p:txBody>
      </p:sp>
      <p:pic>
        <p:nvPicPr>
          <p:cNvPr descr="preencoded.png" id="299" name="Google Shape;299;p49"/>
          <p:cNvPicPr preferRelativeResize="0"/>
          <p:nvPr/>
        </p:nvPicPr>
        <p:blipFill rotWithShape="1">
          <a:blip r:embed="rId3">
            <a:alphaModFix/>
          </a:blip>
          <a:srcRect b="0" l="0" r="0" t="0"/>
          <a:stretch/>
        </p:blipFill>
        <p:spPr>
          <a:xfrm>
            <a:off x="6883524" y="2094235"/>
            <a:ext cx="1778496" cy="12168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p:nvPr/>
        </p:nvSpPr>
        <p:spPr>
          <a:xfrm>
            <a:off x="496126" y="1109075"/>
            <a:ext cx="64896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When to Delete: The Nuclear Option</a:t>
            </a:r>
            <a:endParaRPr b="0" i="0" sz="2800" u="none" cap="none" strike="noStrike"/>
          </a:p>
        </p:txBody>
      </p:sp>
      <p:pic>
        <p:nvPicPr>
          <p:cNvPr descr="preencoded.png" id="306" name="Google Shape;306;p50"/>
          <p:cNvPicPr preferRelativeResize="0"/>
          <p:nvPr/>
        </p:nvPicPr>
        <p:blipFill rotWithShape="1">
          <a:blip r:embed="rId3">
            <a:alphaModFix/>
          </a:blip>
          <a:srcRect b="0" l="0" r="0" t="0"/>
          <a:stretch/>
        </p:blipFill>
        <p:spPr>
          <a:xfrm>
            <a:off x="1861467" y="1835572"/>
            <a:ext cx="1345034" cy="504974"/>
          </a:xfrm>
          <a:prstGeom prst="rect">
            <a:avLst/>
          </a:prstGeom>
          <a:noFill/>
          <a:ln>
            <a:noFill/>
          </a:ln>
        </p:spPr>
      </p:pic>
      <p:sp>
        <p:nvSpPr>
          <p:cNvPr id="307" name="Google Shape;307;p50"/>
          <p:cNvSpPr/>
          <p:nvPr/>
        </p:nvSpPr>
        <p:spPr>
          <a:xfrm>
            <a:off x="2434307" y="2017961"/>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308" name="Google Shape;308;p50"/>
          <p:cNvSpPr/>
          <p:nvPr/>
        </p:nvSpPr>
        <p:spPr>
          <a:xfrm>
            <a:off x="3348244" y="1977325"/>
            <a:ext cx="21930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Loss of Information</a:t>
            </a:r>
            <a:endParaRPr b="0" i="0" sz="1400" u="none" cap="none" strike="noStrike"/>
          </a:p>
        </p:txBody>
      </p:sp>
      <p:sp>
        <p:nvSpPr>
          <p:cNvPr id="309" name="Google Shape;309;p50"/>
          <p:cNvSpPr/>
          <p:nvPr/>
        </p:nvSpPr>
        <p:spPr>
          <a:xfrm>
            <a:off x="3241923" y="2348731"/>
            <a:ext cx="5370538"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10" name="Google Shape;310;p50"/>
          <p:cNvPicPr preferRelativeResize="0"/>
          <p:nvPr/>
        </p:nvPicPr>
        <p:blipFill rotWithShape="1">
          <a:blip r:embed="rId4">
            <a:alphaModFix/>
          </a:blip>
          <a:srcRect b="0" l="0" r="0" t="0"/>
          <a:stretch/>
        </p:blipFill>
        <p:spPr>
          <a:xfrm>
            <a:off x="1188988" y="2375967"/>
            <a:ext cx="2690068" cy="504974"/>
          </a:xfrm>
          <a:prstGeom prst="rect">
            <a:avLst/>
          </a:prstGeom>
          <a:noFill/>
          <a:ln>
            <a:noFill/>
          </a:ln>
        </p:spPr>
      </p:pic>
      <p:sp>
        <p:nvSpPr>
          <p:cNvPr id="311" name="Google Shape;311;p50"/>
          <p:cNvSpPr/>
          <p:nvPr/>
        </p:nvSpPr>
        <p:spPr>
          <a:xfrm>
            <a:off x="2434307" y="2503884"/>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312" name="Google Shape;312;p50"/>
          <p:cNvSpPr/>
          <p:nvPr/>
        </p:nvSpPr>
        <p:spPr>
          <a:xfrm>
            <a:off x="4020839" y="2517725"/>
            <a:ext cx="255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Biased Results</a:t>
            </a:r>
            <a:endParaRPr b="0" i="0" sz="1400" u="none" cap="none" strike="noStrike"/>
          </a:p>
        </p:txBody>
      </p:sp>
      <p:sp>
        <p:nvSpPr>
          <p:cNvPr id="313" name="Google Shape;313;p50"/>
          <p:cNvSpPr/>
          <p:nvPr/>
        </p:nvSpPr>
        <p:spPr>
          <a:xfrm>
            <a:off x="3914478" y="2889126"/>
            <a:ext cx="4697983"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14" name="Google Shape;314;p50"/>
          <p:cNvPicPr preferRelativeResize="0"/>
          <p:nvPr/>
        </p:nvPicPr>
        <p:blipFill rotWithShape="1">
          <a:blip r:embed="rId5">
            <a:alphaModFix/>
          </a:blip>
          <a:srcRect b="0" l="0" r="0" t="0"/>
          <a:stretch/>
        </p:blipFill>
        <p:spPr>
          <a:xfrm>
            <a:off x="516434" y="2916361"/>
            <a:ext cx="4035102" cy="504974"/>
          </a:xfrm>
          <a:prstGeom prst="rect">
            <a:avLst/>
          </a:prstGeom>
          <a:noFill/>
          <a:ln>
            <a:noFill/>
          </a:ln>
        </p:spPr>
      </p:pic>
      <p:sp>
        <p:nvSpPr>
          <p:cNvPr id="315" name="Google Shape;315;p50"/>
          <p:cNvSpPr/>
          <p:nvPr/>
        </p:nvSpPr>
        <p:spPr>
          <a:xfrm>
            <a:off x="2434233" y="3044279"/>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3</a:t>
            </a:r>
            <a:endParaRPr b="0" i="0" sz="1600" u="none" cap="none" strike="noStrike"/>
          </a:p>
        </p:txBody>
      </p:sp>
      <p:sp>
        <p:nvSpPr>
          <p:cNvPr id="316" name="Google Shape;316;p50"/>
          <p:cNvSpPr/>
          <p:nvPr/>
        </p:nvSpPr>
        <p:spPr>
          <a:xfrm>
            <a:off x="4693304" y="3058125"/>
            <a:ext cx="2975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Missingness not MCAR</a:t>
            </a:r>
            <a:endParaRPr b="0" i="0" sz="1400" u="none" cap="none" strike="noStrike"/>
          </a:p>
        </p:txBody>
      </p:sp>
      <p:sp>
        <p:nvSpPr>
          <p:cNvPr id="317" name="Google Shape;317;p50"/>
          <p:cNvSpPr/>
          <p:nvPr/>
        </p:nvSpPr>
        <p:spPr>
          <a:xfrm>
            <a:off x="496119" y="3580805"/>
            <a:ext cx="8151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Deletion is appropriate when missingness is less than 5% (rows) or for redundant columns. Risks include information loss and biased results. Deleting 177 rows with missing "Age" removes ~20% of data.</a:t>
            </a:r>
            <a:endParaRPr b="0" i="0" sz="110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p:nvPr/>
        </p:nvSpPr>
        <p:spPr>
          <a:xfrm>
            <a:off x="496127" y="406450"/>
            <a:ext cx="62436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Filling the Blanks: Art vs. Science</a:t>
            </a:r>
            <a:endParaRPr b="0" i="0" sz="2800" u="none" cap="none" strike="noStrike"/>
          </a:p>
        </p:txBody>
      </p:sp>
      <p:pic>
        <p:nvPicPr>
          <p:cNvPr descr="preencoded.png" id="324" name="Google Shape;324;p51"/>
          <p:cNvPicPr preferRelativeResize="0"/>
          <p:nvPr/>
        </p:nvPicPr>
        <p:blipFill rotWithShape="1">
          <a:blip r:embed="rId3">
            <a:alphaModFix/>
          </a:blip>
          <a:srcRect b="0" l="0" r="0" t="0"/>
          <a:stretch/>
        </p:blipFill>
        <p:spPr>
          <a:xfrm>
            <a:off x="496119" y="1132954"/>
            <a:ext cx="708794" cy="850553"/>
          </a:xfrm>
          <a:prstGeom prst="rect">
            <a:avLst/>
          </a:prstGeom>
          <a:noFill/>
          <a:ln>
            <a:noFill/>
          </a:ln>
        </p:spPr>
      </p:pic>
      <p:sp>
        <p:nvSpPr>
          <p:cNvPr id="325" name="Google Shape;325;p51"/>
          <p:cNvSpPr/>
          <p:nvPr/>
        </p:nvSpPr>
        <p:spPr>
          <a:xfrm>
            <a:off x="1417514" y="1274713"/>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Mean/Median</a:t>
            </a:r>
            <a:endParaRPr b="0" i="0" sz="1400" u="none" cap="none" strike="noStrike"/>
          </a:p>
        </p:txBody>
      </p:sp>
      <p:sp>
        <p:nvSpPr>
          <p:cNvPr id="326" name="Google Shape;326;p51"/>
          <p:cNvSpPr/>
          <p:nvPr/>
        </p:nvSpPr>
        <p:spPr>
          <a:xfrm>
            <a:off x="1417514" y="1581224"/>
            <a:ext cx="7230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Impute using median "Age" (28 years) for Titanic dataset.</a:t>
            </a:r>
            <a:endParaRPr b="0" i="0" sz="1100" u="none" cap="none" strike="noStrike"/>
          </a:p>
        </p:txBody>
      </p:sp>
      <p:pic>
        <p:nvPicPr>
          <p:cNvPr descr="preencoded.png" id="327" name="Google Shape;327;p51"/>
          <p:cNvPicPr preferRelativeResize="0"/>
          <p:nvPr/>
        </p:nvPicPr>
        <p:blipFill rotWithShape="1">
          <a:blip r:embed="rId4">
            <a:alphaModFix/>
          </a:blip>
          <a:srcRect b="0" l="0" r="0" t="0"/>
          <a:stretch/>
        </p:blipFill>
        <p:spPr>
          <a:xfrm>
            <a:off x="496119" y="1983507"/>
            <a:ext cx="708794" cy="850553"/>
          </a:xfrm>
          <a:prstGeom prst="rect">
            <a:avLst/>
          </a:prstGeom>
          <a:noFill/>
          <a:ln>
            <a:noFill/>
          </a:ln>
        </p:spPr>
      </p:pic>
      <p:sp>
        <p:nvSpPr>
          <p:cNvPr id="328" name="Google Shape;328;p51"/>
          <p:cNvSpPr/>
          <p:nvPr/>
        </p:nvSpPr>
        <p:spPr>
          <a:xfrm>
            <a:off x="1417514" y="212526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Mode</a:t>
            </a:r>
            <a:endParaRPr b="0" i="0" sz="1400" u="none" cap="none" strike="noStrike"/>
          </a:p>
        </p:txBody>
      </p:sp>
      <p:sp>
        <p:nvSpPr>
          <p:cNvPr id="329" name="Google Shape;329;p51"/>
          <p:cNvSpPr/>
          <p:nvPr/>
        </p:nvSpPr>
        <p:spPr>
          <a:xfrm>
            <a:off x="1417514" y="2431777"/>
            <a:ext cx="7230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Use mode for categorical data, such as "Embarked" → "S".</a:t>
            </a:r>
            <a:endParaRPr b="0" i="0" sz="1100" u="none" cap="none" strike="noStrike"/>
          </a:p>
        </p:txBody>
      </p:sp>
      <p:pic>
        <p:nvPicPr>
          <p:cNvPr descr="preencoded.png" id="330" name="Google Shape;330;p51"/>
          <p:cNvPicPr preferRelativeResize="0"/>
          <p:nvPr/>
        </p:nvPicPr>
        <p:blipFill rotWithShape="1">
          <a:blip r:embed="rId5">
            <a:alphaModFix/>
          </a:blip>
          <a:srcRect b="0" l="0" r="0" t="0"/>
          <a:stretch/>
        </p:blipFill>
        <p:spPr>
          <a:xfrm>
            <a:off x="496119" y="2834059"/>
            <a:ext cx="708794" cy="850553"/>
          </a:xfrm>
          <a:prstGeom prst="rect">
            <a:avLst/>
          </a:prstGeom>
          <a:noFill/>
          <a:ln>
            <a:noFill/>
          </a:ln>
        </p:spPr>
      </p:pic>
      <p:sp>
        <p:nvSpPr>
          <p:cNvPr id="331" name="Google Shape;331;p51"/>
          <p:cNvSpPr/>
          <p:nvPr/>
        </p:nvSpPr>
        <p:spPr>
          <a:xfrm>
            <a:off x="1417514" y="297581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Advanced</a:t>
            </a:r>
            <a:endParaRPr b="0" i="0" sz="1400" u="none" cap="none" strike="noStrike"/>
          </a:p>
        </p:txBody>
      </p:sp>
      <p:sp>
        <p:nvSpPr>
          <p:cNvPr id="332" name="Google Shape;332;p51"/>
          <p:cNvSpPr/>
          <p:nvPr/>
        </p:nvSpPr>
        <p:spPr>
          <a:xfrm>
            <a:off x="1417514" y="3282330"/>
            <a:ext cx="7230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Utilize KNN (K-Nearest Neighbors) to use neighbor features.</a:t>
            </a:r>
            <a:endParaRPr b="0" i="0" sz="1100" u="none" cap="none" strike="noStrike"/>
          </a:p>
        </p:txBody>
      </p:sp>
      <p:sp>
        <p:nvSpPr>
          <p:cNvPr id="333" name="Google Shape;333;p51"/>
          <p:cNvSpPr/>
          <p:nvPr/>
        </p:nvSpPr>
        <p:spPr>
          <a:xfrm>
            <a:off x="496119" y="3844082"/>
            <a:ext cx="8151763"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4" name="Google Shape;334;p51"/>
          <p:cNvSpPr/>
          <p:nvPr/>
        </p:nvSpPr>
        <p:spPr>
          <a:xfrm>
            <a:off x="489049" y="3844082"/>
            <a:ext cx="8165902"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5" name="Google Shape;335;p51"/>
          <p:cNvSpPr/>
          <p:nvPr/>
        </p:nvSpPr>
        <p:spPr>
          <a:xfrm>
            <a:off x="630808" y="3950345"/>
            <a:ext cx="7882384" cy="68044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from sklearn.impute import SimpleImputer</a:t>
            </a:r>
            <a:endParaRPr b="0" i="0" sz="1100" u="none" cap="none" strike="noStrike"/>
          </a:p>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imputer = SimpleImputer(strategy='median')</a:t>
            </a:r>
            <a:endParaRPr b="0" i="0" sz="1100" u="none" cap="none" strike="noStrike"/>
          </a:p>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df['Age'] = imputer.fit_transform(df[['Age']])</a:t>
            </a:r>
            <a:endParaRPr b="0" i="0" sz="11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preencoded.png" id="341" name="Google Shape;341;p52"/>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342" name="Google Shape;342;p52"/>
          <p:cNvSpPr/>
          <p:nvPr/>
        </p:nvSpPr>
        <p:spPr>
          <a:xfrm>
            <a:off x="496119" y="655439"/>
            <a:ext cx="4722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Signal Missingness: Let the Model Know</a:t>
            </a:r>
            <a:endParaRPr b="0" i="0" sz="2800" u="none" cap="none" strike="noStrike"/>
          </a:p>
        </p:txBody>
      </p:sp>
      <p:sp>
        <p:nvSpPr>
          <p:cNvPr id="343" name="Google Shape;343;p52"/>
          <p:cNvSpPr/>
          <p:nvPr/>
        </p:nvSpPr>
        <p:spPr>
          <a:xfrm>
            <a:off x="655588" y="1754014"/>
            <a:ext cx="19050" cy="2734047"/>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4" name="Google Shape;344;p52"/>
          <p:cNvSpPr/>
          <p:nvPr/>
        </p:nvSpPr>
        <p:spPr>
          <a:xfrm>
            <a:off x="796008" y="2063427"/>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5" name="Google Shape;345;p52"/>
          <p:cNvSpPr/>
          <p:nvPr/>
        </p:nvSpPr>
        <p:spPr>
          <a:xfrm>
            <a:off x="496119" y="1913483"/>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6" name="Google Shape;346;p52"/>
          <p:cNvSpPr/>
          <p:nvPr/>
        </p:nvSpPr>
        <p:spPr>
          <a:xfrm>
            <a:off x="549288" y="1940049"/>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347" name="Google Shape;347;p52"/>
          <p:cNvSpPr/>
          <p:nvPr/>
        </p:nvSpPr>
        <p:spPr>
          <a:xfrm>
            <a:off x="1364382" y="1895773"/>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Add Binary Column</a:t>
            </a:r>
            <a:endParaRPr b="0" i="0" sz="1400" u="none" cap="none" strike="noStrike"/>
          </a:p>
        </p:txBody>
      </p:sp>
      <p:sp>
        <p:nvSpPr>
          <p:cNvPr id="348" name="Google Shape;348;p52"/>
          <p:cNvSpPr/>
          <p:nvPr/>
        </p:nvSpPr>
        <p:spPr>
          <a:xfrm>
            <a:off x="1364382" y="2202284"/>
            <a:ext cx="3854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Create a binary column like "Age_Missing".</a:t>
            </a:r>
            <a:endParaRPr b="0" i="0" sz="1100" u="none" cap="none" strike="noStrike"/>
          </a:p>
        </p:txBody>
      </p:sp>
      <p:sp>
        <p:nvSpPr>
          <p:cNvPr id="349" name="Google Shape;349;p52"/>
          <p:cNvSpPr/>
          <p:nvPr/>
        </p:nvSpPr>
        <p:spPr>
          <a:xfrm>
            <a:off x="796008" y="3022029"/>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0" name="Google Shape;350;p52"/>
          <p:cNvSpPr/>
          <p:nvPr/>
        </p:nvSpPr>
        <p:spPr>
          <a:xfrm>
            <a:off x="496119" y="2872085"/>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1" name="Google Shape;351;p52"/>
          <p:cNvSpPr/>
          <p:nvPr/>
        </p:nvSpPr>
        <p:spPr>
          <a:xfrm>
            <a:off x="549288" y="2898651"/>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352" name="Google Shape;352;p52"/>
          <p:cNvSpPr/>
          <p:nvPr/>
        </p:nvSpPr>
        <p:spPr>
          <a:xfrm>
            <a:off x="1364382" y="285437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Use Case</a:t>
            </a:r>
            <a:endParaRPr b="0" i="0" sz="1400" u="none" cap="none" strike="noStrike"/>
          </a:p>
        </p:txBody>
      </p:sp>
      <p:sp>
        <p:nvSpPr>
          <p:cNvPr id="353" name="Google Shape;353;p52"/>
          <p:cNvSpPr/>
          <p:nvPr/>
        </p:nvSpPr>
        <p:spPr>
          <a:xfrm>
            <a:off x="1364382" y="3160886"/>
            <a:ext cx="3854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Ideal when missingness is informative.</a:t>
            </a:r>
            <a:endParaRPr b="0" i="0" sz="1100" u="none" cap="none" strike="noStrike"/>
          </a:p>
        </p:txBody>
      </p:sp>
      <p:sp>
        <p:nvSpPr>
          <p:cNvPr id="354" name="Google Shape;354;p52"/>
          <p:cNvSpPr/>
          <p:nvPr/>
        </p:nvSpPr>
        <p:spPr>
          <a:xfrm>
            <a:off x="796008" y="3980631"/>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5" name="Google Shape;355;p52"/>
          <p:cNvSpPr/>
          <p:nvPr/>
        </p:nvSpPr>
        <p:spPr>
          <a:xfrm>
            <a:off x="496119" y="3830687"/>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6" name="Google Shape;356;p52"/>
          <p:cNvSpPr/>
          <p:nvPr/>
        </p:nvSpPr>
        <p:spPr>
          <a:xfrm>
            <a:off x="549288" y="3857253"/>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357" name="Google Shape;357;p52"/>
          <p:cNvSpPr/>
          <p:nvPr/>
        </p:nvSpPr>
        <p:spPr>
          <a:xfrm>
            <a:off x="1364382" y="3812977"/>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Example</a:t>
            </a:r>
            <a:endParaRPr b="0" i="0" sz="1400" u="none" cap="none" strike="noStrike"/>
          </a:p>
        </p:txBody>
      </p:sp>
      <p:sp>
        <p:nvSpPr>
          <p:cNvPr id="358" name="Google Shape;358;p52"/>
          <p:cNvSpPr/>
          <p:nvPr/>
        </p:nvSpPr>
        <p:spPr>
          <a:xfrm>
            <a:off x="1364382" y="4119488"/>
            <a:ext cx="3854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Add "Age_Missing" column: 1 if NaN, 0 otherwise.</a:t>
            </a:r>
            <a:endParaRPr b="0" i="0" sz="11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p:nvPr/>
        </p:nvSpPr>
        <p:spPr>
          <a:xfrm>
            <a:off x="496125" y="774200"/>
            <a:ext cx="70056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Titanic Age Imputation: A Step-by-Step Guide</a:t>
            </a:r>
            <a:endParaRPr b="0" i="0" sz="2800" u="none" cap="none" strike="noStrike"/>
          </a:p>
        </p:txBody>
      </p:sp>
      <p:sp>
        <p:nvSpPr>
          <p:cNvPr id="365" name="Google Shape;365;p53"/>
          <p:cNvSpPr/>
          <p:nvPr/>
        </p:nvSpPr>
        <p:spPr>
          <a:xfrm>
            <a:off x="496119" y="1500708"/>
            <a:ext cx="1358578" cy="504974"/>
          </a:xfrm>
          <a:prstGeom prst="roundRect">
            <a:avLst>
              <a:gd fmla="val 4211"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6" name="Google Shape;366;p53"/>
          <p:cNvSpPr/>
          <p:nvPr/>
        </p:nvSpPr>
        <p:spPr>
          <a:xfrm>
            <a:off x="1075729" y="1628626"/>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367" name="Google Shape;367;p53"/>
          <p:cNvSpPr/>
          <p:nvPr/>
        </p:nvSpPr>
        <p:spPr>
          <a:xfrm>
            <a:off x="1996449" y="1642475"/>
            <a:ext cx="1695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Analyze Missingness</a:t>
            </a:r>
            <a:endParaRPr b="0" i="0" sz="1400" u="none" cap="none" strike="noStrike"/>
          </a:p>
        </p:txBody>
      </p:sp>
      <p:sp>
        <p:nvSpPr>
          <p:cNvPr id="368" name="Google Shape;368;p53"/>
          <p:cNvSpPr/>
          <p:nvPr/>
        </p:nvSpPr>
        <p:spPr>
          <a:xfrm>
            <a:off x="1925538" y="1996158"/>
            <a:ext cx="6651501"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9" name="Google Shape;369;p53"/>
          <p:cNvSpPr/>
          <p:nvPr/>
        </p:nvSpPr>
        <p:spPr>
          <a:xfrm>
            <a:off x="496119" y="2076524"/>
            <a:ext cx="2717229" cy="504974"/>
          </a:xfrm>
          <a:prstGeom prst="roundRect">
            <a:avLst>
              <a:gd fmla="val 4211"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0" name="Google Shape;370;p53"/>
          <p:cNvSpPr/>
          <p:nvPr/>
        </p:nvSpPr>
        <p:spPr>
          <a:xfrm>
            <a:off x="1755056" y="2204443"/>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371" name="Google Shape;371;p53"/>
          <p:cNvSpPr/>
          <p:nvPr/>
        </p:nvSpPr>
        <p:spPr>
          <a:xfrm>
            <a:off x="3355099" y="2218275"/>
            <a:ext cx="17892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Impute Strategically</a:t>
            </a:r>
            <a:endParaRPr b="0" i="0" sz="1400" u="none" cap="none" strike="noStrike"/>
          </a:p>
        </p:txBody>
      </p:sp>
      <p:sp>
        <p:nvSpPr>
          <p:cNvPr id="372" name="Google Shape;372;p53"/>
          <p:cNvSpPr/>
          <p:nvPr/>
        </p:nvSpPr>
        <p:spPr>
          <a:xfrm>
            <a:off x="3284190" y="2571973"/>
            <a:ext cx="5292849"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3" name="Google Shape;373;p53"/>
          <p:cNvSpPr/>
          <p:nvPr/>
        </p:nvSpPr>
        <p:spPr>
          <a:xfrm>
            <a:off x="496119" y="2652341"/>
            <a:ext cx="4075881" cy="504974"/>
          </a:xfrm>
          <a:prstGeom prst="roundRect">
            <a:avLst>
              <a:gd fmla="val 4211"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4" name="Google Shape;374;p53"/>
          <p:cNvSpPr/>
          <p:nvPr/>
        </p:nvSpPr>
        <p:spPr>
          <a:xfrm>
            <a:off x="2434382" y="2780258"/>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3</a:t>
            </a:r>
            <a:endParaRPr b="0" i="0" sz="1600" u="none" cap="none" strike="noStrike"/>
          </a:p>
        </p:txBody>
      </p:sp>
      <p:sp>
        <p:nvSpPr>
          <p:cNvPr id="375" name="Google Shape;375;p53"/>
          <p:cNvSpPr/>
          <p:nvPr/>
        </p:nvSpPr>
        <p:spPr>
          <a:xfrm>
            <a:off x="4713746" y="2794100"/>
            <a:ext cx="843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Validate</a:t>
            </a:r>
            <a:endParaRPr b="0" i="0" sz="1400" u="none" cap="none" strike="noStrike"/>
          </a:p>
        </p:txBody>
      </p:sp>
      <p:sp>
        <p:nvSpPr>
          <p:cNvPr id="376" name="Google Shape;376;p53"/>
          <p:cNvSpPr/>
          <p:nvPr/>
        </p:nvSpPr>
        <p:spPr>
          <a:xfrm>
            <a:off x="496119" y="3316784"/>
            <a:ext cx="8151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Analyze missingness pattern. Impute using median "Age" grouped by "Pclass". Validate distributions pre/post imputation. Group-wise imputation respects socio-economic patterns.</a:t>
            </a:r>
            <a:endParaRPr b="0" i="0" sz="1100" u="none" cap="none" strike="noStrike"/>
          </a:p>
        </p:txBody>
      </p:sp>
      <p:sp>
        <p:nvSpPr>
          <p:cNvPr id="377" name="Google Shape;377;p53"/>
          <p:cNvSpPr/>
          <p:nvPr/>
        </p:nvSpPr>
        <p:spPr>
          <a:xfrm>
            <a:off x="496119" y="3929881"/>
            <a:ext cx="8151763" cy="439341"/>
          </a:xfrm>
          <a:prstGeom prst="roundRect">
            <a:avLst>
              <a:gd fmla="val 4840"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8" name="Google Shape;378;p53"/>
          <p:cNvSpPr/>
          <p:nvPr/>
        </p:nvSpPr>
        <p:spPr>
          <a:xfrm>
            <a:off x="489049" y="3929881"/>
            <a:ext cx="8165902" cy="439341"/>
          </a:xfrm>
          <a:prstGeom prst="roundRect">
            <a:avLst>
              <a:gd fmla="val 4840"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9" name="Google Shape;379;p53"/>
          <p:cNvSpPr/>
          <p:nvPr/>
        </p:nvSpPr>
        <p:spPr>
          <a:xfrm>
            <a:off x="630808" y="4036144"/>
            <a:ext cx="7882384"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df['Age'] = df.groupby('Pclass')['Age'].transform(lambda x: x.fillna(x.median()))</a:t>
            </a:r>
            <a:endParaRPr b="0" i="0" sz="11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p:nvPr/>
        </p:nvSpPr>
        <p:spPr>
          <a:xfrm>
            <a:off x="481906" y="449014"/>
            <a:ext cx="4001616" cy="430262"/>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152D47"/>
              </a:buClr>
              <a:buSzPts val="2700"/>
              <a:buFont typeface="Crimson Pro SemiBold"/>
              <a:buNone/>
            </a:pPr>
            <a:r>
              <a:rPr b="1" i="0" lang="en" sz="2700" u="none" cap="none" strike="noStrike">
                <a:solidFill>
                  <a:srgbClr val="152D47"/>
                </a:solidFill>
                <a:latin typeface="Crimson Pro SemiBold"/>
                <a:ea typeface="Crimson Pro SemiBold"/>
                <a:cs typeface="Crimson Pro SemiBold"/>
                <a:sym typeface="Crimson Pro SemiBold"/>
              </a:rPr>
              <a:t>Avoiding Common Mistakes</a:t>
            </a:r>
            <a:endParaRPr b="0" i="0" sz="2700" u="none" cap="none" strike="noStrike"/>
          </a:p>
        </p:txBody>
      </p:sp>
      <p:pic>
        <p:nvPicPr>
          <p:cNvPr descr="preencoded.png" id="386" name="Google Shape;386;p54"/>
          <p:cNvPicPr preferRelativeResize="0"/>
          <p:nvPr/>
        </p:nvPicPr>
        <p:blipFill rotWithShape="1">
          <a:blip r:embed="rId3">
            <a:alphaModFix/>
          </a:blip>
          <a:srcRect b="0" l="0" r="0" t="0"/>
          <a:stretch/>
        </p:blipFill>
        <p:spPr>
          <a:xfrm>
            <a:off x="2117973" y="1645072"/>
            <a:ext cx="4908054" cy="4908054"/>
          </a:xfrm>
          <a:prstGeom prst="rect">
            <a:avLst/>
          </a:prstGeom>
          <a:noFill/>
          <a:ln>
            <a:noFill/>
          </a:ln>
        </p:spPr>
      </p:pic>
      <p:sp>
        <p:nvSpPr>
          <p:cNvPr id="387" name="Google Shape;387;p54"/>
          <p:cNvSpPr/>
          <p:nvPr/>
        </p:nvSpPr>
        <p:spPr>
          <a:xfrm>
            <a:off x="2861853" y="3033601"/>
            <a:ext cx="232321" cy="290364"/>
          </a:xfrm>
          <a:prstGeom prst="rect">
            <a:avLst/>
          </a:prstGeom>
          <a:noFill/>
          <a:ln>
            <a:noFill/>
          </a:ln>
        </p:spPr>
        <p:txBody>
          <a:bodyPr anchorCtr="0" anchor="t" bIns="0" lIns="0" spcFirstLastPara="1" rIns="0" wrap="square" tIns="0">
            <a:noAutofit/>
          </a:bodyPr>
          <a:lstStyle/>
          <a:p>
            <a:pPr indent="0" lvl="0" marL="0" marR="0" rtl="0" algn="l">
              <a:lnSpc>
                <a:spcPct val="160344"/>
              </a:lnSpc>
              <a:spcBef>
                <a:spcPts val="0"/>
              </a:spcBef>
              <a:spcAft>
                <a:spcPts val="0"/>
              </a:spcAft>
              <a:buClr>
                <a:srgbClr val="4C4C4D"/>
              </a:buClr>
              <a:buSzPts val="1800"/>
              <a:buFont typeface="Crimson Pro SemiBold"/>
              <a:buNone/>
            </a:pPr>
            <a:r>
              <a:rPr b="1" i="0" lang="en" sz="1800" u="none" cap="none" strike="noStrike">
                <a:solidFill>
                  <a:srgbClr val="4C4C4D"/>
                </a:solidFill>
                <a:latin typeface="Crimson Pro SemiBold"/>
                <a:ea typeface="Crimson Pro SemiBold"/>
                <a:cs typeface="Crimson Pro SemiBold"/>
                <a:sym typeface="Crimson Pro SemiBold"/>
              </a:rPr>
              <a:t>1</a:t>
            </a:r>
            <a:endParaRPr b="0" i="0" sz="1800" u="none" cap="none" strike="noStrike"/>
          </a:p>
        </p:txBody>
      </p:sp>
      <p:pic>
        <p:nvPicPr>
          <p:cNvPr descr="preencoded.png" id="388" name="Google Shape;388;p54"/>
          <p:cNvPicPr preferRelativeResize="0"/>
          <p:nvPr/>
        </p:nvPicPr>
        <p:blipFill rotWithShape="1">
          <a:blip r:embed="rId4">
            <a:alphaModFix/>
          </a:blip>
          <a:srcRect b="0" l="0" r="0" t="0"/>
          <a:stretch/>
        </p:blipFill>
        <p:spPr>
          <a:xfrm>
            <a:off x="2117973" y="1645072"/>
            <a:ext cx="4908054" cy="4908054"/>
          </a:xfrm>
          <a:prstGeom prst="rect">
            <a:avLst/>
          </a:prstGeom>
          <a:noFill/>
          <a:ln>
            <a:noFill/>
          </a:ln>
        </p:spPr>
      </p:pic>
      <p:sp>
        <p:nvSpPr>
          <p:cNvPr id="389" name="Google Shape;389;p54"/>
          <p:cNvSpPr/>
          <p:nvPr/>
        </p:nvSpPr>
        <p:spPr>
          <a:xfrm>
            <a:off x="4455802" y="2113322"/>
            <a:ext cx="232321" cy="290364"/>
          </a:xfrm>
          <a:prstGeom prst="rect">
            <a:avLst/>
          </a:prstGeom>
          <a:noFill/>
          <a:ln>
            <a:noFill/>
          </a:ln>
        </p:spPr>
        <p:txBody>
          <a:bodyPr anchorCtr="0" anchor="t" bIns="0" lIns="0" spcFirstLastPara="1" rIns="0" wrap="square" tIns="0">
            <a:noAutofit/>
          </a:bodyPr>
          <a:lstStyle/>
          <a:p>
            <a:pPr indent="0" lvl="0" marL="0" marR="0" rtl="0" algn="l">
              <a:lnSpc>
                <a:spcPct val="160344"/>
              </a:lnSpc>
              <a:spcBef>
                <a:spcPts val="0"/>
              </a:spcBef>
              <a:spcAft>
                <a:spcPts val="0"/>
              </a:spcAft>
              <a:buClr>
                <a:srgbClr val="4C4C4D"/>
              </a:buClr>
              <a:buSzPts val="1800"/>
              <a:buFont typeface="Crimson Pro SemiBold"/>
              <a:buNone/>
            </a:pPr>
            <a:r>
              <a:rPr b="1" i="0" lang="en" sz="1800" u="none" cap="none" strike="noStrike">
                <a:solidFill>
                  <a:srgbClr val="4C4C4D"/>
                </a:solidFill>
                <a:latin typeface="Crimson Pro SemiBold"/>
                <a:ea typeface="Crimson Pro SemiBold"/>
                <a:cs typeface="Crimson Pro SemiBold"/>
                <a:sym typeface="Crimson Pro SemiBold"/>
              </a:rPr>
              <a:t>2</a:t>
            </a:r>
            <a:endParaRPr b="0" i="0" sz="1800" u="none" cap="none" strike="noStrike"/>
          </a:p>
        </p:txBody>
      </p:sp>
      <p:pic>
        <p:nvPicPr>
          <p:cNvPr descr="preencoded.png" id="390" name="Google Shape;390;p54"/>
          <p:cNvPicPr preferRelativeResize="0"/>
          <p:nvPr/>
        </p:nvPicPr>
        <p:blipFill rotWithShape="1">
          <a:blip r:embed="rId5">
            <a:alphaModFix/>
          </a:blip>
          <a:srcRect b="0" l="0" r="0" t="0"/>
          <a:stretch/>
        </p:blipFill>
        <p:spPr>
          <a:xfrm>
            <a:off x="2117973" y="1645072"/>
            <a:ext cx="4908054" cy="4908054"/>
          </a:xfrm>
          <a:prstGeom prst="rect">
            <a:avLst/>
          </a:prstGeom>
          <a:noFill/>
          <a:ln>
            <a:noFill/>
          </a:ln>
        </p:spPr>
      </p:pic>
      <p:sp>
        <p:nvSpPr>
          <p:cNvPr id="391" name="Google Shape;391;p54"/>
          <p:cNvSpPr/>
          <p:nvPr/>
        </p:nvSpPr>
        <p:spPr>
          <a:xfrm>
            <a:off x="6049677" y="3033601"/>
            <a:ext cx="232321" cy="290364"/>
          </a:xfrm>
          <a:prstGeom prst="rect">
            <a:avLst/>
          </a:prstGeom>
          <a:noFill/>
          <a:ln>
            <a:noFill/>
          </a:ln>
        </p:spPr>
        <p:txBody>
          <a:bodyPr anchorCtr="0" anchor="t" bIns="0" lIns="0" spcFirstLastPara="1" rIns="0" wrap="square" tIns="0">
            <a:noAutofit/>
          </a:bodyPr>
          <a:lstStyle/>
          <a:p>
            <a:pPr indent="0" lvl="0" marL="0" marR="0" rtl="0" algn="l">
              <a:lnSpc>
                <a:spcPct val="160344"/>
              </a:lnSpc>
              <a:spcBef>
                <a:spcPts val="0"/>
              </a:spcBef>
              <a:spcAft>
                <a:spcPts val="0"/>
              </a:spcAft>
              <a:buClr>
                <a:srgbClr val="4C4C4D"/>
              </a:buClr>
              <a:buSzPts val="1800"/>
              <a:buFont typeface="Crimson Pro SemiBold"/>
              <a:buNone/>
            </a:pPr>
            <a:r>
              <a:rPr b="1" i="0" lang="en" sz="1800" u="none" cap="none" strike="noStrike">
                <a:solidFill>
                  <a:srgbClr val="4C4C4D"/>
                </a:solidFill>
                <a:latin typeface="Crimson Pro SemiBold"/>
                <a:ea typeface="Crimson Pro SemiBold"/>
                <a:cs typeface="Crimson Pro SemiBold"/>
                <a:sym typeface="Crimson Pro SemiBold"/>
              </a:rPr>
              <a:t>3</a:t>
            </a:r>
            <a:endParaRPr b="0" i="0" sz="1800" u="none" cap="none" strike="noStrike"/>
          </a:p>
        </p:txBody>
      </p:sp>
      <p:sp>
        <p:nvSpPr>
          <p:cNvPr id="392" name="Google Shape;392;p54"/>
          <p:cNvSpPr/>
          <p:nvPr/>
        </p:nvSpPr>
        <p:spPr>
          <a:xfrm>
            <a:off x="481906" y="4253954"/>
            <a:ext cx="8180189" cy="440531"/>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Avoid overusing mean imputation on skewed data and deleting rows without analyzing patterns. Visualize distributions before/after imputation. Use domain knowledge like "Age" vs. "Pclass". What if missing 'Income' data correlates with high earners?</a:t>
            </a:r>
            <a:endParaRPr b="0" i="0" sz="1100" u="none" cap="none" strike="noStrike"/>
          </a:p>
        </p:txBody>
      </p:sp>
      <p:sp>
        <p:nvSpPr>
          <p:cNvPr id="393" name="Google Shape;393;p54"/>
          <p:cNvSpPr/>
          <p:nvPr/>
        </p:nvSpPr>
        <p:spPr>
          <a:xfrm>
            <a:off x="1190774" y="1890787"/>
            <a:ext cx="1171278" cy="215131"/>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152D47"/>
              </a:buClr>
              <a:buSzPts val="1300"/>
              <a:buFont typeface="Crimson Pro SemiBold"/>
              <a:buNone/>
            </a:pPr>
            <a:r>
              <a:rPr b="1" i="0" lang="en" sz="1300" u="none" cap="none" strike="noStrike">
                <a:solidFill>
                  <a:srgbClr val="152D47"/>
                </a:solidFill>
                <a:latin typeface="Crimson Pro SemiBold"/>
                <a:ea typeface="Crimson Pro SemiBold"/>
                <a:cs typeface="Crimson Pro SemiBold"/>
                <a:sym typeface="Crimson Pro SemiBold"/>
              </a:rPr>
              <a:t>Overusing Mean</a:t>
            </a:r>
            <a:endParaRPr b="0" i="0" sz="1300" u="none" cap="none" strike="noStrike"/>
          </a:p>
        </p:txBody>
      </p:sp>
      <p:sp>
        <p:nvSpPr>
          <p:cNvPr id="394" name="Google Shape;394;p54"/>
          <p:cNvSpPr/>
          <p:nvPr/>
        </p:nvSpPr>
        <p:spPr>
          <a:xfrm>
            <a:off x="4056459" y="1154609"/>
            <a:ext cx="1030932" cy="215131"/>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152D47"/>
              </a:buClr>
              <a:buSzPts val="1300"/>
              <a:buFont typeface="Crimson Pro SemiBold"/>
              <a:buNone/>
            </a:pPr>
            <a:r>
              <a:rPr b="1" i="0" lang="en" sz="1300" u="none" cap="none" strike="noStrike">
                <a:solidFill>
                  <a:srgbClr val="152D47"/>
                </a:solidFill>
                <a:latin typeface="Crimson Pro SemiBold"/>
                <a:ea typeface="Crimson Pro SemiBold"/>
                <a:cs typeface="Crimson Pro SemiBold"/>
                <a:sym typeface="Crimson Pro SemiBold"/>
              </a:rPr>
              <a:t>Deleting Rows</a:t>
            </a:r>
            <a:endParaRPr b="0" i="0" sz="1300" u="none" cap="none" strike="noStrike"/>
          </a:p>
        </p:txBody>
      </p:sp>
      <p:sp>
        <p:nvSpPr>
          <p:cNvPr id="395" name="Google Shape;395;p54"/>
          <p:cNvSpPr/>
          <p:nvPr/>
        </p:nvSpPr>
        <p:spPr>
          <a:xfrm>
            <a:off x="6970216" y="1890787"/>
            <a:ext cx="794593" cy="215131"/>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152D47"/>
              </a:buClr>
              <a:buSzPts val="1300"/>
              <a:buFont typeface="Crimson Pro SemiBold"/>
              <a:buNone/>
            </a:pPr>
            <a:r>
              <a:rPr b="1" i="0" lang="en" sz="1300" u="none" cap="none" strike="noStrike">
                <a:solidFill>
                  <a:srgbClr val="152D47"/>
                </a:solidFill>
                <a:latin typeface="Crimson Pro SemiBold"/>
                <a:ea typeface="Crimson Pro SemiBold"/>
                <a:cs typeface="Crimson Pro SemiBold"/>
                <a:sym typeface="Crimson Pro SemiBold"/>
              </a:rPr>
              <a:t>Visualizing</a:t>
            </a:r>
            <a:endParaRPr b="0" i="0" sz="130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preencoded.png" id="401" name="Google Shape;401;p55"/>
          <p:cNvPicPr preferRelativeResize="0"/>
          <p:nvPr/>
        </p:nvPicPr>
        <p:blipFill rotWithShape="1">
          <a:blip r:embed="rId3">
            <a:alphaModFix/>
          </a:blip>
          <a:srcRect b="0" l="0" r="0" t="0"/>
          <a:stretch/>
        </p:blipFill>
        <p:spPr>
          <a:xfrm>
            <a:off x="0" y="0"/>
            <a:ext cx="9144000" cy="1683469"/>
          </a:xfrm>
          <a:prstGeom prst="rect">
            <a:avLst/>
          </a:prstGeom>
          <a:noFill/>
          <a:ln>
            <a:noFill/>
          </a:ln>
        </p:spPr>
      </p:pic>
      <p:sp>
        <p:nvSpPr>
          <p:cNvPr id="402" name="Google Shape;402;p55"/>
          <p:cNvSpPr/>
          <p:nvPr/>
        </p:nvSpPr>
        <p:spPr>
          <a:xfrm>
            <a:off x="496119" y="2140744"/>
            <a:ext cx="3366939" cy="42088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152D47"/>
              </a:buClr>
              <a:buSzPts val="2600"/>
              <a:buFont typeface="Crimson Pro SemiBold"/>
              <a:buNone/>
            </a:pPr>
            <a:r>
              <a:rPr b="1" i="0" lang="en" sz="2600" u="none" cap="none" strike="noStrike">
                <a:solidFill>
                  <a:srgbClr val="152D47"/>
                </a:solidFill>
                <a:latin typeface="Crimson Pro SemiBold"/>
                <a:ea typeface="Crimson Pro SemiBold"/>
                <a:cs typeface="Crimson Pro SemiBold"/>
                <a:sym typeface="Crimson Pro SemiBold"/>
              </a:rPr>
              <a:t>Key Takeaways</a:t>
            </a:r>
            <a:endParaRPr b="0" i="0" sz="2600" u="none" cap="none" strike="noStrike"/>
          </a:p>
        </p:txBody>
      </p:sp>
      <p:sp>
        <p:nvSpPr>
          <p:cNvPr id="403" name="Google Shape;403;p55"/>
          <p:cNvSpPr/>
          <p:nvPr/>
        </p:nvSpPr>
        <p:spPr>
          <a:xfrm>
            <a:off x="496119" y="2763589"/>
            <a:ext cx="8151763" cy="1555552"/>
          </a:xfrm>
          <a:prstGeom prst="roundRect">
            <a:avLst>
              <a:gd fmla="val 1299" name="adj"/>
            </a:avLst>
          </a:prstGeom>
          <a:noFill/>
          <a:ln cap="flat" cmpd="sng" w="9525">
            <a:solidFill>
              <a:srgbClr val="000000">
                <a:alpha val="7843"/>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04" name="Google Shape;404;p55"/>
          <p:cNvSpPr/>
          <p:nvPr/>
        </p:nvSpPr>
        <p:spPr>
          <a:xfrm>
            <a:off x="500881" y="2768352"/>
            <a:ext cx="8141419" cy="386507"/>
          </a:xfrm>
          <a:prstGeom prst="rect">
            <a:avLst/>
          </a:prstGeom>
          <a:solidFill>
            <a:srgbClr val="FFFFFF">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05" name="Google Shape;405;p55"/>
          <p:cNvSpPr/>
          <p:nvPr/>
        </p:nvSpPr>
        <p:spPr>
          <a:xfrm>
            <a:off x="636389" y="2853854"/>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Strategy</a:t>
            </a:r>
            <a:endParaRPr b="0" i="0" sz="1000" u="none" cap="none" strike="noStrike"/>
          </a:p>
        </p:txBody>
      </p:sp>
      <p:sp>
        <p:nvSpPr>
          <p:cNvPr id="406" name="Google Shape;406;p55"/>
          <p:cNvSpPr/>
          <p:nvPr/>
        </p:nvSpPr>
        <p:spPr>
          <a:xfrm>
            <a:off x="3352279" y="2853854"/>
            <a:ext cx="2439516"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Use Case</a:t>
            </a:r>
            <a:endParaRPr b="0" i="0" sz="1000" u="none" cap="none" strike="noStrike"/>
          </a:p>
        </p:txBody>
      </p:sp>
      <p:sp>
        <p:nvSpPr>
          <p:cNvPr id="407" name="Google Shape;407;p55"/>
          <p:cNvSpPr/>
          <p:nvPr/>
        </p:nvSpPr>
        <p:spPr>
          <a:xfrm>
            <a:off x="6065788" y="2853854"/>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Tool</a:t>
            </a:r>
            <a:endParaRPr b="0" i="0" sz="1000" u="none" cap="none" strike="noStrike"/>
          </a:p>
        </p:txBody>
      </p:sp>
      <p:sp>
        <p:nvSpPr>
          <p:cNvPr id="408" name="Google Shape;408;p55"/>
          <p:cNvSpPr/>
          <p:nvPr/>
        </p:nvSpPr>
        <p:spPr>
          <a:xfrm>
            <a:off x="500881" y="3154859"/>
            <a:ext cx="8141419" cy="386507"/>
          </a:xfrm>
          <a:prstGeom prst="rect">
            <a:avLst/>
          </a:prstGeom>
          <a:solidFill>
            <a:srgbClr val="000000">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09" name="Google Shape;409;p55"/>
          <p:cNvSpPr/>
          <p:nvPr/>
        </p:nvSpPr>
        <p:spPr>
          <a:xfrm>
            <a:off x="636389" y="3240361"/>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Deletion</a:t>
            </a:r>
            <a:endParaRPr b="0" i="0" sz="1000" u="none" cap="none" strike="noStrike"/>
          </a:p>
        </p:txBody>
      </p:sp>
      <p:sp>
        <p:nvSpPr>
          <p:cNvPr id="410" name="Google Shape;410;p55"/>
          <p:cNvSpPr/>
          <p:nvPr/>
        </p:nvSpPr>
        <p:spPr>
          <a:xfrm>
            <a:off x="3352279" y="3240361"/>
            <a:ext cx="2439516"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Minimal missingness</a:t>
            </a:r>
            <a:endParaRPr b="0" i="0" sz="1000" u="none" cap="none" strike="noStrike"/>
          </a:p>
        </p:txBody>
      </p:sp>
      <p:sp>
        <p:nvSpPr>
          <p:cNvPr id="411" name="Google Shape;411;p55"/>
          <p:cNvSpPr/>
          <p:nvPr/>
        </p:nvSpPr>
        <p:spPr>
          <a:xfrm>
            <a:off x="6065788" y="3240361"/>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dropna()</a:t>
            </a:r>
            <a:endParaRPr b="0" i="0" sz="1000" u="none" cap="none" strike="noStrike"/>
          </a:p>
        </p:txBody>
      </p:sp>
      <p:sp>
        <p:nvSpPr>
          <p:cNvPr id="412" name="Google Shape;412;p55"/>
          <p:cNvSpPr/>
          <p:nvPr/>
        </p:nvSpPr>
        <p:spPr>
          <a:xfrm>
            <a:off x="500881" y="3541365"/>
            <a:ext cx="8141419" cy="386507"/>
          </a:xfrm>
          <a:prstGeom prst="rect">
            <a:avLst/>
          </a:prstGeom>
          <a:solidFill>
            <a:srgbClr val="FFFFFF">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3" name="Google Shape;413;p55"/>
          <p:cNvSpPr/>
          <p:nvPr/>
        </p:nvSpPr>
        <p:spPr>
          <a:xfrm>
            <a:off x="636389" y="3626867"/>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Imputation</a:t>
            </a:r>
            <a:endParaRPr b="0" i="0" sz="1000" u="none" cap="none" strike="noStrike"/>
          </a:p>
        </p:txBody>
      </p:sp>
      <p:sp>
        <p:nvSpPr>
          <p:cNvPr id="414" name="Google Shape;414;p55"/>
          <p:cNvSpPr/>
          <p:nvPr/>
        </p:nvSpPr>
        <p:spPr>
          <a:xfrm>
            <a:off x="3352279" y="3626867"/>
            <a:ext cx="2439516"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Predictive relevance</a:t>
            </a:r>
            <a:endParaRPr b="0" i="0" sz="1000" u="none" cap="none" strike="noStrike"/>
          </a:p>
        </p:txBody>
      </p:sp>
      <p:sp>
        <p:nvSpPr>
          <p:cNvPr id="415" name="Google Shape;415;p55"/>
          <p:cNvSpPr/>
          <p:nvPr/>
        </p:nvSpPr>
        <p:spPr>
          <a:xfrm>
            <a:off x="6065788" y="3626867"/>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SimpleImputer</a:t>
            </a:r>
            <a:endParaRPr b="0" i="0" sz="1000" u="none" cap="none" strike="noStrike"/>
          </a:p>
        </p:txBody>
      </p:sp>
      <p:sp>
        <p:nvSpPr>
          <p:cNvPr id="416" name="Google Shape;416;p55"/>
          <p:cNvSpPr/>
          <p:nvPr/>
        </p:nvSpPr>
        <p:spPr>
          <a:xfrm>
            <a:off x="500881" y="3927872"/>
            <a:ext cx="8141419" cy="386507"/>
          </a:xfrm>
          <a:prstGeom prst="rect">
            <a:avLst/>
          </a:prstGeom>
          <a:solidFill>
            <a:srgbClr val="000000">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7" name="Google Shape;417;p55"/>
          <p:cNvSpPr/>
          <p:nvPr/>
        </p:nvSpPr>
        <p:spPr>
          <a:xfrm>
            <a:off x="636389" y="4013374"/>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Flagging</a:t>
            </a:r>
            <a:endParaRPr b="0" i="0" sz="1000" u="none" cap="none" strike="noStrike"/>
          </a:p>
        </p:txBody>
      </p:sp>
      <p:sp>
        <p:nvSpPr>
          <p:cNvPr id="418" name="Google Shape;418;p55"/>
          <p:cNvSpPr/>
          <p:nvPr/>
        </p:nvSpPr>
        <p:spPr>
          <a:xfrm>
            <a:off x="3352279" y="4013374"/>
            <a:ext cx="2439516"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Informative missingness</a:t>
            </a:r>
            <a:endParaRPr b="0" i="0" sz="1000" u="none" cap="none" strike="noStrike"/>
          </a:p>
        </p:txBody>
      </p:sp>
      <p:sp>
        <p:nvSpPr>
          <p:cNvPr id="419" name="Google Shape;419;p55"/>
          <p:cNvSpPr/>
          <p:nvPr/>
        </p:nvSpPr>
        <p:spPr>
          <a:xfrm>
            <a:off x="6065788" y="4013374"/>
            <a:ext cx="2441898"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Custom binary column</a:t>
            </a:r>
            <a:endParaRPr b="0" i="0" sz="1000" u="none" cap="none" strike="noStrike"/>
          </a:p>
        </p:txBody>
      </p:sp>
      <p:sp>
        <p:nvSpPr>
          <p:cNvPr id="420" name="Google Shape;420;p55"/>
          <p:cNvSpPr/>
          <p:nvPr/>
        </p:nvSpPr>
        <p:spPr>
          <a:xfrm>
            <a:off x="496119" y="4470648"/>
            <a:ext cx="8151763"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Missing data is inevitable. Choose your strategy wisely. Next up: Feature scaling and encoding for standardized data.</a:t>
            </a:r>
            <a:endParaRPr b="0" i="0" sz="10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preencoded.png" id="145" name="Google Shape;145;p3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46" name="Google Shape;146;p38"/>
          <p:cNvSpPr/>
          <p:nvPr/>
        </p:nvSpPr>
        <p:spPr>
          <a:xfrm>
            <a:off x="496119" y="1092175"/>
            <a:ext cx="4722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Why Data Preprocessing Matters</a:t>
            </a:r>
            <a:endParaRPr b="0" i="0" sz="2800" u="none" cap="none" strike="noStrike"/>
          </a:p>
        </p:txBody>
      </p:sp>
      <p:sp>
        <p:nvSpPr>
          <p:cNvPr id="147" name="Google Shape;147;p38"/>
          <p:cNvSpPr/>
          <p:nvPr/>
        </p:nvSpPr>
        <p:spPr>
          <a:xfrm>
            <a:off x="496119" y="2190750"/>
            <a:ext cx="472276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Turning Raw Data into Machine-Ready Fuel.</a:t>
            </a:r>
            <a:endParaRPr b="0" i="0" sz="1100" u="none" cap="none" strike="noStrike"/>
          </a:p>
        </p:txBody>
      </p:sp>
      <p:sp>
        <p:nvSpPr>
          <p:cNvPr id="148" name="Google Shape;148;p38"/>
          <p:cNvSpPr/>
          <p:nvPr/>
        </p:nvSpPr>
        <p:spPr>
          <a:xfrm>
            <a:off x="496119" y="2577033"/>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lang="en" sz="1100">
                <a:solidFill>
                  <a:srgbClr val="4C4C4D"/>
                </a:solidFill>
                <a:latin typeface="Heebo"/>
                <a:ea typeface="Heebo"/>
                <a:cs typeface="Heebo"/>
                <a:sym typeface="Heebo"/>
              </a:rPr>
              <a:t>“</a:t>
            </a:r>
            <a:r>
              <a:rPr b="0" i="0" lang="en" sz="1100" u="none" cap="none" strike="noStrike">
                <a:solidFill>
                  <a:srgbClr val="4C4C4D"/>
                </a:solidFill>
                <a:latin typeface="Heebo"/>
                <a:ea typeface="Heebo"/>
                <a:cs typeface="Heebo"/>
                <a:sym typeface="Heebo"/>
              </a:rPr>
              <a:t>Garbage in, garbage out</a:t>
            </a:r>
            <a:r>
              <a:rPr lang="en" sz="1100">
                <a:solidFill>
                  <a:srgbClr val="4C4C4D"/>
                </a:solidFill>
                <a:latin typeface="Heebo"/>
                <a:ea typeface="Heebo"/>
                <a:cs typeface="Heebo"/>
                <a:sym typeface="Heebo"/>
              </a:rPr>
              <a:t> - </a:t>
            </a:r>
            <a:r>
              <a:rPr b="0" i="0" lang="en" sz="1100" u="none" cap="none" strike="noStrike">
                <a:solidFill>
                  <a:srgbClr val="4C4C4D"/>
                </a:solidFill>
                <a:latin typeface="Heebo"/>
                <a:ea typeface="Heebo"/>
                <a:cs typeface="Heebo"/>
                <a:sym typeface="Heebo"/>
              </a:rPr>
              <a:t>no model can overcome poor data quality."</a:t>
            </a:r>
            <a:endParaRPr b="0" i="0" sz="1100" u="none" cap="none" strike="noStrike"/>
          </a:p>
        </p:txBody>
      </p:sp>
      <p:sp>
        <p:nvSpPr>
          <p:cNvPr id="149" name="Google Shape;149;p38"/>
          <p:cNvSpPr/>
          <p:nvPr/>
        </p:nvSpPr>
        <p:spPr>
          <a:xfrm>
            <a:off x="496119" y="3190131"/>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Roadmap:</a:t>
            </a:r>
            <a:r>
              <a:rPr b="0" i="0" lang="en" sz="1100" u="none" cap="none" strike="noStrike">
                <a:solidFill>
                  <a:srgbClr val="4C4C4D"/>
                </a:solidFill>
                <a:latin typeface="Heebo"/>
                <a:ea typeface="Heebo"/>
                <a:cs typeface="Heebo"/>
                <a:sym typeface="Heebo"/>
              </a:rPr>
              <a:t> The role of preprocessing in ML pipelines. Common challenges in raw datasets. Case study preview: Titanic survival prediction.</a:t>
            </a:r>
            <a:endParaRPr b="0" i="0" sz="11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t>Feature Scaling &amp; Normalization</a:t>
            </a:r>
            <a:endParaRPr sz="5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p:nvPr/>
        </p:nvSpPr>
        <p:spPr>
          <a:xfrm>
            <a:off x="496119" y="1404044"/>
            <a:ext cx="8151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Leveling the Playing Field</a:t>
            </a:r>
            <a:endParaRPr b="0" i="0" sz="2800" u="none" cap="none" strike="noStrike"/>
          </a:p>
        </p:txBody>
      </p:sp>
      <p:sp>
        <p:nvSpPr>
          <p:cNvPr id="432" name="Google Shape;432;p57"/>
          <p:cNvSpPr/>
          <p:nvPr/>
        </p:nvSpPr>
        <p:spPr>
          <a:xfrm>
            <a:off x="496119" y="2573536"/>
            <a:ext cx="815176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Why algorithms demand consistency in feature scales</a:t>
            </a:r>
            <a:endParaRPr b="0" i="0" sz="1100" u="none" cap="none" strike="noStrike"/>
          </a:p>
        </p:txBody>
      </p:sp>
      <p:sp>
        <p:nvSpPr>
          <p:cNvPr id="433" name="Google Shape;433;p57"/>
          <p:cNvSpPr/>
          <p:nvPr/>
        </p:nvSpPr>
        <p:spPr>
          <a:xfrm>
            <a:off x="496119" y="2959819"/>
            <a:ext cx="815176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Why scaling matters.</a:t>
            </a:r>
            <a:endParaRPr b="0" i="0" sz="1100" u="none" cap="none" strike="noStrike"/>
          </a:p>
        </p:txBody>
      </p:sp>
      <p:sp>
        <p:nvSpPr>
          <p:cNvPr id="434" name="Google Shape;434;p57"/>
          <p:cNvSpPr/>
          <p:nvPr/>
        </p:nvSpPr>
        <p:spPr>
          <a:xfrm>
            <a:off x="496119" y="3236193"/>
            <a:ext cx="815176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Standardization vs. normalization: Key differences.</a:t>
            </a:r>
            <a:endParaRPr b="0" i="0" sz="1100" u="none" cap="none" strike="noStrike"/>
          </a:p>
        </p:txBody>
      </p:sp>
      <p:sp>
        <p:nvSpPr>
          <p:cNvPr id="435" name="Google Shape;435;p57"/>
          <p:cNvSpPr/>
          <p:nvPr/>
        </p:nvSpPr>
        <p:spPr>
          <a:xfrm>
            <a:off x="496119" y="3512567"/>
            <a:ext cx="815176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Case study: Scaling "Fare" and "Age" in the Titanic dataset.</a:t>
            </a:r>
            <a:endParaRPr b="0" i="0" sz="110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preencoded.png" id="441" name="Google Shape;441;p58"/>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442" name="Google Shape;442;p58"/>
          <p:cNvSpPr/>
          <p:nvPr/>
        </p:nvSpPr>
        <p:spPr>
          <a:xfrm>
            <a:off x="3925119" y="1140024"/>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You’ll Learn</a:t>
            </a:r>
            <a:endParaRPr b="0" i="0" sz="2800" u="none" cap="none" strike="noStrike"/>
          </a:p>
        </p:txBody>
      </p:sp>
      <p:sp>
        <p:nvSpPr>
          <p:cNvPr id="443" name="Google Shape;443;p58"/>
          <p:cNvSpPr/>
          <p:nvPr/>
        </p:nvSpPr>
        <p:spPr>
          <a:xfrm>
            <a:off x="3925119" y="1955081"/>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44" name="Google Shape;444;p58"/>
          <p:cNvSpPr/>
          <p:nvPr/>
        </p:nvSpPr>
        <p:spPr>
          <a:xfrm>
            <a:off x="3978288" y="1981646"/>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445" name="Google Shape;445;p58"/>
          <p:cNvSpPr/>
          <p:nvPr/>
        </p:nvSpPr>
        <p:spPr>
          <a:xfrm>
            <a:off x="4385816" y="1955081"/>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Why?</a:t>
            </a:r>
            <a:endParaRPr b="0" i="0" sz="1400" u="none" cap="none" strike="noStrike"/>
          </a:p>
        </p:txBody>
      </p:sp>
      <p:sp>
        <p:nvSpPr>
          <p:cNvPr id="446" name="Google Shape;446;p58"/>
          <p:cNvSpPr/>
          <p:nvPr/>
        </p:nvSpPr>
        <p:spPr>
          <a:xfrm>
            <a:off x="4385816" y="2261593"/>
            <a:ext cx="1829842" cy="680442"/>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Algorithms like SVM, KNN, and gradient descent require scaled features.</a:t>
            </a:r>
            <a:endParaRPr b="0" i="0" sz="1100" u="none" cap="none" strike="noStrike"/>
          </a:p>
        </p:txBody>
      </p:sp>
      <p:sp>
        <p:nvSpPr>
          <p:cNvPr id="447" name="Google Shape;447;p58"/>
          <p:cNvSpPr/>
          <p:nvPr/>
        </p:nvSpPr>
        <p:spPr>
          <a:xfrm>
            <a:off x="6357417" y="1955081"/>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48" name="Google Shape;448;p58"/>
          <p:cNvSpPr/>
          <p:nvPr/>
        </p:nvSpPr>
        <p:spPr>
          <a:xfrm>
            <a:off x="6410586" y="1981646"/>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449" name="Google Shape;449;p58"/>
          <p:cNvSpPr/>
          <p:nvPr/>
        </p:nvSpPr>
        <p:spPr>
          <a:xfrm>
            <a:off x="6818114" y="1955081"/>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How?</a:t>
            </a:r>
            <a:endParaRPr b="0" i="0" sz="1400" u="none" cap="none" strike="noStrike"/>
          </a:p>
        </p:txBody>
      </p:sp>
      <p:sp>
        <p:nvSpPr>
          <p:cNvPr id="450" name="Google Shape;450;p58"/>
          <p:cNvSpPr/>
          <p:nvPr/>
        </p:nvSpPr>
        <p:spPr>
          <a:xfrm>
            <a:off x="6818114" y="2261593"/>
            <a:ext cx="1829842" cy="90725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Choose between standardization (Z-score) and normalization (Min-Max).</a:t>
            </a:r>
            <a:endParaRPr b="0" i="0" sz="1100" u="none" cap="none" strike="noStrike"/>
          </a:p>
        </p:txBody>
      </p:sp>
      <p:sp>
        <p:nvSpPr>
          <p:cNvPr id="451" name="Google Shape;451;p58"/>
          <p:cNvSpPr/>
          <p:nvPr/>
        </p:nvSpPr>
        <p:spPr>
          <a:xfrm>
            <a:off x="3925119" y="3470077"/>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52" name="Google Shape;452;p58"/>
          <p:cNvSpPr/>
          <p:nvPr/>
        </p:nvSpPr>
        <p:spPr>
          <a:xfrm>
            <a:off x="3978288" y="3496643"/>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453" name="Google Shape;453;p58"/>
          <p:cNvSpPr/>
          <p:nvPr/>
        </p:nvSpPr>
        <p:spPr>
          <a:xfrm>
            <a:off x="4385816" y="3470077"/>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Apply?</a:t>
            </a:r>
            <a:endParaRPr b="0" i="0" sz="1400" u="none" cap="none" strike="noStrike"/>
          </a:p>
        </p:txBody>
      </p:sp>
      <p:sp>
        <p:nvSpPr>
          <p:cNvPr id="454" name="Google Shape;454;p58"/>
          <p:cNvSpPr/>
          <p:nvPr/>
        </p:nvSpPr>
        <p:spPr>
          <a:xfrm>
            <a:off x="4385816" y="3776588"/>
            <a:ext cx="4262066"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Scaling techniques to the Titanic dataset using scikit-learn.</a:t>
            </a:r>
            <a:endParaRPr b="0" i="0" sz="11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9"/>
          <p:cNvSpPr/>
          <p:nvPr/>
        </p:nvSpPr>
        <p:spPr>
          <a:xfrm>
            <a:off x="496125" y="1601700"/>
            <a:ext cx="58695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The Hidden Bias of Unscaled Features</a:t>
            </a:r>
            <a:endParaRPr b="0" i="0" sz="2800" u="none" cap="none" strike="noStrike"/>
          </a:p>
        </p:txBody>
      </p:sp>
      <p:sp>
        <p:nvSpPr>
          <p:cNvPr id="461" name="Google Shape;461;p59"/>
          <p:cNvSpPr/>
          <p:nvPr/>
        </p:nvSpPr>
        <p:spPr>
          <a:xfrm>
            <a:off x="496119" y="2399035"/>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Algorithm Sensitivity</a:t>
            </a:r>
            <a:endParaRPr b="0" i="0" sz="1400" u="none" cap="none" strike="noStrike"/>
          </a:p>
        </p:txBody>
      </p:sp>
      <p:sp>
        <p:nvSpPr>
          <p:cNvPr id="462" name="Google Shape;462;p59"/>
          <p:cNvSpPr/>
          <p:nvPr/>
        </p:nvSpPr>
        <p:spPr>
          <a:xfrm>
            <a:off x="496119" y="2762250"/>
            <a:ext cx="3902943" cy="453628"/>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Distance-based models misprioritize high-magnitude features.</a:t>
            </a:r>
            <a:endParaRPr b="0" i="0" sz="1100" u="none" cap="none" strike="noStrike"/>
          </a:p>
        </p:txBody>
      </p:sp>
      <p:sp>
        <p:nvSpPr>
          <p:cNvPr id="463" name="Google Shape;463;p59"/>
          <p:cNvSpPr/>
          <p:nvPr/>
        </p:nvSpPr>
        <p:spPr>
          <a:xfrm>
            <a:off x="496119" y="3265438"/>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Gradient descent converges faster with scaled features.</a:t>
            </a:r>
            <a:endParaRPr b="0" i="0" sz="1100" u="none" cap="none" strike="noStrike"/>
          </a:p>
        </p:txBody>
      </p:sp>
      <p:sp>
        <p:nvSpPr>
          <p:cNvPr id="464" name="Google Shape;464;p59"/>
          <p:cNvSpPr/>
          <p:nvPr/>
        </p:nvSpPr>
        <p:spPr>
          <a:xfrm>
            <a:off x="4749701" y="2399035"/>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Real-World Example</a:t>
            </a:r>
            <a:endParaRPr b="0" i="0" sz="1400" u="none" cap="none" strike="noStrike"/>
          </a:p>
        </p:txBody>
      </p:sp>
      <p:sp>
        <p:nvSpPr>
          <p:cNvPr id="465" name="Google Shape;465;p59"/>
          <p:cNvSpPr/>
          <p:nvPr/>
        </p:nvSpPr>
        <p:spPr>
          <a:xfrm>
            <a:off x="4749701" y="2762250"/>
            <a:ext cx="390294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Loan approval models favoring "Income" over "Credit Score".</a:t>
            </a:r>
            <a:endParaRPr b="0" i="0" sz="110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preencoded.png" id="471" name="Google Shape;471;p60"/>
          <p:cNvPicPr preferRelativeResize="0"/>
          <p:nvPr/>
        </p:nvPicPr>
        <p:blipFill rotWithShape="1">
          <a:blip r:embed="rId3">
            <a:alphaModFix/>
          </a:blip>
          <a:srcRect b="0" l="0" r="0" t="0"/>
          <a:stretch/>
        </p:blipFill>
        <p:spPr>
          <a:xfrm>
            <a:off x="0" y="0"/>
            <a:ext cx="9144000" cy="1594842"/>
          </a:xfrm>
          <a:prstGeom prst="rect">
            <a:avLst/>
          </a:prstGeom>
          <a:noFill/>
          <a:ln>
            <a:noFill/>
          </a:ln>
        </p:spPr>
      </p:pic>
      <p:pic>
        <p:nvPicPr>
          <p:cNvPr descr="preencoded.png" id="472" name="Google Shape;472;p60"/>
          <p:cNvPicPr preferRelativeResize="0"/>
          <p:nvPr/>
        </p:nvPicPr>
        <p:blipFill rotWithShape="1">
          <a:blip r:embed="rId4">
            <a:alphaModFix/>
          </a:blip>
          <a:srcRect b="0" l="0" r="0" t="0"/>
          <a:stretch/>
        </p:blipFill>
        <p:spPr>
          <a:xfrm>
            <a:off x="3639518" y="159469"/>
            <a:ext cx="1864891" cy="1275904"/>
          </a:xfrm>
          <a:prstGeom prst="rect">
            <a:avLst/>
          </a:prstGeom>
          <a:noFill/>
          <a:ln>
            <a:noFill/>
          </a:ln>
        </p:spPr>
      </p:pic>
      <p:sp>
        <p:nvSpPr>
          <p:cNvPr id="473" name="Google Shape;473;p60"/>
          <p:cNvSpPr/>
          <p:nvPr/>
        </p:nvSpPr>
        <p:spPr>
          <a:xfrm>
            <a:off x="496119" y="2066999"/>
            <a:ext cx="7142857" cy="3987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2500"/>
              <a:buFont typeface="Crimson Pro SemiBold"/>
              <a:buNone/>
            </a:pPr>
            <a:r>
              <a:rPr b="1" i="0" lang="en" sz="2500" u="none" cap="none" strike="noStrike">
                <a:solidFill>
                  <a:srgbClr val="152D47"/>
                </a:solidFill>
                <a:latin typeface="Crimson Pro SemiBold"/>
                <a:ea typeface="Crimson Pro SemiBold"/>
                <a:cs typeface="Crimson Pro SemiBold"/>
                <a:sym typeface="Crimson Pro SemiBold"/>
              </a:rPr>
              <a:t>Standardization: The Gold Standard for Gaussian Data</a:t>
            </a:r>
            <a:endParaRPr b="0" i="0" sz="2500" u="none" cap="none" strike="noStrike"/>
          </a:p>
        </p:txBody>
      </p:sp>
      <p:sp>
        <p:nvSpPr>
          <p:cNvPr id="474" name="Google Shape;474;p60"/>
          <p:cNvSpPr/>
          <p:nvPr/>
        </p:nvSpPr>
        <p:spPr>
          <a:xfrm>
            <a:off x="496119" y="2657029"/>
            <a:ext cx="2632249" cy="2014240"/>
          </a:xfrm>
          <a:prstGeom prst="roundRect">
            <a:avLst>
              <a:gd fmla="val 950"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75" name="Google Shape;475;p60"/>
          <p:cNvSpPr/>
          <p:nvPr/>
        </p:nvSpPr>
        <p:spPr>
          <a:xfrm>
            <a:off x="623664" y="2784574"/>
            <a:ext cx="1594843"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When to Use</a:t>
            </a:r>
            <a:endParaRPr b="0" i="0" sz="1300" u="none" cap="none" strike="noStrike"/>
          </a:p>
        </p:txBody>
      </p:sp>
      <p:sp>
        <p:nvSpPr>
          <p:cNvPr id="476" name="Google Shape;476;p60"/>
          <p:cNvSpPr/>
          <p:nvPr/>
        </p:nvSpPr>
        <p:spPr>
          <a:xfrm>
            <a:off x="623664" y="3060353"/>
            <a:ext cx="2377157" cy="204192"/>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Features are ~Gaussian.</a:t>
            </a:r>
            <a:endParaRPr b="0" i="0" sz="1000" u="none" cap="none" strike="noStrike"/>
          </a:p>
        </p:txBody>
      </p:sp>
      <p:sp>
        <p:nvSpPr>
          <p:cNvPr id="477" name="Google Shape;477;p60"/>
          <p:cNvSpPr/>
          <p:nvPr/>
        </p:nvSpPr>
        <p:spPr>
          <a:xfrm>
            <a:off x="623664" y="3309193"/>
            <a:ext cx="2377157" cy="204193"/>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Algorithms assume centered data.</a:t>
            </a:r>
            <a:endParaRPr b="0" i="0" sz="1000" u="none" cap="none" strike="noStrike"/>
          </a:p>
        </p:txBody>
      </p:sp>
      <p:sp>
        <p:nvSpPr>
          <p:cNvPr id="478" name="Google Shape;478;p60"/>
          <p:cNvSpPr/>
          <p:nvPr/>
        </p:nvSpPr>
        <p:spPr>
          <a:xfrm>
            <a:off x="3255913" y="2657029"/>
            <a:ext cx="2632249" cy="2014240"/>
          </a:xfrm>
          <a:prstGeom prst="roundRect">
            <a:avLst>
              <a:gd fmla="val 950"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79" name="Google Shape;479;p60"/>
          <p:cNvSpPr/>
          <p:nvPr/>
        </p:nvSpPr>
        <p:spPr>
          <a:xfrm>
            <a:off x="3383459" y="2784574"/>
            <a:ext cx="1594842"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Advantages</a:t>
            </a:r>
            <a:endParaRPr b="0" i="0" sz="1300" u="none" cap="none" strike="noStrike"/>
          </a:p>
        </p:txBody>
      </p:sp>
      <p:sp>
        <p:nvSpPr>
          <p:cNvPr id="480" name="Google Shape;480;p60"/>
          <p:cNvSpPr/>
          <p:nvPr/>
        </p:nvSpPr>
        <p:spPr>
          <a:xfrm>
            <a:off x="3383459" y="3060353"/>
            <a:ext cx="2377157" cy="204192"/>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Maintains outlier structure.</a:t>
            </a:r>
            <a:endParaRPr b="0" i="0" sz="1000" u="none" cap="none" strike="noStrike"/>
          </a:p>
        </p:txBody>
      </p:sp>
      <p:sp>
        <p:nvSpPr>
          <p:cNvPr id="481" name="Google Shape;481;p60"/>
          <p:cNvSpPr/>
          <p:nvPr/>
        </p:nvSpPr>
        <p:spPr>
          <a:xfrm>
            <a:off x="3383459" y="3309193"/>
            <a:ext cx="2377157" cy="204193"/>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Zero mean, unit variance.</a:t>
            </a:r>
            <a:endParaRPr b="0" i="0" sz="1000" u="none" cap="none" strike="noStrike"/>
          </a:p>
        </p:txBody>
      </p:sp>
      <p:sp>
        <p:nvSpPr>
          <p:cNvPr id="482" name="Google Shape;482;p60"/>
          <p:cNvSpPr/>
          <p:nvPr/>
        </p:nvSpPr>
        <p:spPr>
          <a:xfrm>
            <a:off x="6015708" y="2657029"/>
            <a:ext cx="2632249" cy="2014240"/>
          </a:xfrm>
          <a:prstGeom prst="roundRect">
            <a:avLst>
              <a:gd fmla="val 950"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3" name="Google Shape;483;p60"/>
          <p:cNvSpPr/>
          <p:nvPr/>
        </p:nvSpPr>
        <p:spPr>
          <a:xfrm>
            <a:off x="6143253" y="2784574"/>
            <a:ext cx="1594843"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Code Snippet</a:t>
            </a:r>
            <a:endParaRPr b="0" i="0" sz="1300" u="none" cap="none" strike="noStrike"/>
          </a:p>
        </p:txBody>
      </p:sp>
      <p:sp>
        <p:nvSpPr>
          <p:cNvPr id="484" name="Google Shape;484;p60"/>
          <p:cNvSpPr/>
          <p:nvPr/>
        </p:nvSpPr>
        <p:spPr>
          <a:xfrm>
            <a:off x="6143253" y="3127326"/>
            <a:ext cx="2377157" cy="1416397"/>
          </a:xfrm>
          <a:prstGeom prst="roundRect">
            <a:avLst>
              <a:gd fmla="val 135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5" name="Google Shape;485;p60"/>
          <p:cNvSpPr/>
          <p:nvPr/>
        </p:nvSpPr>
        <p:spPr>
          <a:xfrm>
            <a:off x="6136928" y="3127326"/>
            <a:ext cx="2389807" cy="1416397"/>
          </a:xfrm>
          <a:prstGeom prst="roundRect">
            <a:avLst>
              <a:gd fmla="val 135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6" name="Google Shape;486;p60"/>
          <p:cNvSpPr/>
          <p:nvPr/>
        </p:nvSpPr>
        <p:spPr>
          <a:xfrm>
            <a:off x="6264474" y="3222948"/>
            <a:ext cx="2134716" cy="122515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from sklearn.preprocessing import StandardScaler</a:t>
            </a:r>
            <a:endParaRPr b="0" i="0" sz="1000" u="none" cap="none" strike="noStrike"/>
          </a:p>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scaler = StandardScaler()</a:t>
            </a:r>
            <a:endParaRPr b="0" i="0" sz="1000" u="none" cap="none" strike="noStrike"/>
          </a:p>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df[['Age', 'Fare']] = scaler.fit_transform(df[['Age', 'Fare']])</a:t>
            </a:r>
            <a:endParaRPr b="0" i="0" sz="100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preencoded.png" id="492" name="Google Shape;492;p61"/>
          <p:cNvPicPr preferRelativeResize="0"/>
          <p:nvPr/>
        </p:nvPicPr>
        <p:blipFill rotWithShape="1">
          <a:blip r:embed="rId3">
            <a:alphaModFix/>
          </a:blip>
          <a:srcRect b="0" l="0" r="0" t="0"/>
          <a:stretch/>
        </p:blipFill>
        <p:spPr>
          <a:xfrm>
            <a:off x="0" y="0"/>
            <a:ext cx="3429000" cy="5143500"/>
          </a:xfrm>
          <a:prstGeom prst="rect">
            <a:avLst/>
          </a:prstGeom>
          <a:noFill/>
          <a:ln>
            <a:noFill/>
          </a:ln>
        </p:spPr>
      </p:pic>
      <p:pic>
        <p:nvPicPr>
          <p:cNvPr descr="preencoded.png" id="493" name="Google Shape;493;p61"/>
          <p:cNvPicPr preferRelativeResize="0"/>
          <p:nvPr/>
        </p:nvPicPr>
        <p:blipFill rotWithShape="1">
          <a:blip r:embed="rId4">
            <a:alphaModFix/>
          </a:blip>
          <a:srcRect b="0" l="0" r="0" t="0"/>
          <a:stretch/>
        </p:blipFill>
        <p:spPr>
          <a:xfrm>
            <a:off x="177180" y="595164"/>
            <a:ext cx="3074566" cy="3953098"/>
          </a:xfrm>
          <a:prstGeom prst="rect">
            <a:avLst/>
          </a:prstGeom>
          <a:noFill/>
          <a:ln>
            <a:noFill/>
          </a:ln>
        </p:spPr>
      </p:pic>
      <p:sp>
        <p:nvSpPr>
          <p:cNvPr id="494" name="Google Shape;494;p61"/>
          <p:cNvSpPr/>
          <p:nvPr/>
        </p:nvSpPr>
        <p:spPr>
          <a:xfrm>
            <a:off x="3925125" y="1029300"/>
            <a:ext cx="4722600" cy="885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Normalization: Squeezing Features into a [0,1] Box</a:t>
            </a:r>
            <a:endParaRPr b="0" i="0" sz="2800" u="none" cap="none" strike="noStrike"/>
          </a:p>
        </p:txBody>
      </p:sp>
      <p:pic>
        <p:nvPicPr>
          <p:cNvPr descr="preencoded.png" id="495" name="Google Shape;495;p61"/>
          <p:cNvPicPr preferRelativeResize="0"/>
          <p:nvPr/>
        </p:nvPicPr>
        <p:blipFill rotWithShape="1">
          <a:blip r:embed="rId5">
            <a:alphaModFix/>
          </a:blip>
          <a:srcRect b="0" l="0" r="0" t="0"/>
          <a:stretch/>
        </p:blipFill>
        <p:spPr>
          <a:xfrm>
            <a:off x="3925119" y="2127870"/>
            <a:ext cx="354360" cy="354360"/>
          </a:xfrm>
          <a:prstGeom prst="rect">
            <a:avLst/>
          </a:prstGeom>
          <a:noFill/>
          <a:ln>
            <a:noFill/>
          </a:ln>
        </p:spPr>
      </p:pic>
      <p:sp>
        <p:nvSpPr>
          <p:cNvPr id="496" name="Google Shape;496;p61"/>
          <p:cNvSpPr/>
          <p:nvPr/>
        </p:nvSpPr>
        <p:spPr>
          <a:xfrm>
            <a:off x="3925119" y="2623989"/>
            <a:ext cx="1432471"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When to Use</a:t>
            </a:r>
            <a:endParaRPr b="0" i="0" sz="1400" u="none" cap="none" strike="noStrike"/>
          </a:p>
        </p:txBody>
      </p:sp>
      <p:sp>
        <p:nvSpPr>
          <p:cNvPr id="497" name="Google Shape;497;p61"/>
          <p:cNvSpPr/>
          <p:nvPr/>
        </p:nvSpPr>
        <p:spPr>
          <a:xfrm>
            <a:off x="3925119" y="2930500"/>
            <a:ext cx="1432471"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Bounded features.</a:t>
            </a:r>
            <a:endParaRPr b="0" i="0" sz="1100" u="none" cap="none" strike="noStrike"/>
          </a:p>
        </p:txBody>
      </p:sp>
      <p:sp>
        <p:nvSpPr>
          <p:cNvPr id="498" name="Google Shape;498;p61"/>
          <p:cNvSpPr/>
          <p:nvPr/>
        </p:nvSpPr>
        <p:spPr>
          <a:xfrm>
            <a:off x="3925119" y="3206874"/>
            <a:ext cx="1432471" cy="453628"/>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Non-Gaussian distributions.</a:t>
            </a:r>
            <a:endParaRPr b="0" i="0" sz="1100" u="none" cap="none" strike="noStrike"/>
          </a:p>
        </p:txBody>
      </p:sp>
      <p:pic>
        <p:nvPicPr>
          <p:cNvPr descr="preencoded.png" id="499" name="Google Shape;499;p61"/>
          <p:cNvPicPr preferRelativeResize="0"/>
          <p:nvPr/>
        </p:nvPicPr>
        <p:blipFill rotWithShape="1">
          <a:blip r:embed="rId6">
            <a:alphaModFix/>
          </a:blip>
          <a:srcRect b="0" l="0" r="0" t="0"/>
          <a:stretch/>
        </p:blipFill>
        <p:spPr>
          <a:xfrm>
            <a:off x="5570190" y="2127870"/>
            <a:ext cx="354360" cy="354360"/>
          </a:xfrm>
          <a:prstGeom prst="rect">
            <a:avLst/>
          </a:prstGeom>
          <a:noFill/>
          <a:ln>
            <a:noFill/>
          </a:ln>
        </p:spPr>
      </p:pic>
      <p:sp>
        <p:nvSpPr>
          <p:cNvPr id="500" name="Google Shape;500;p61"/>
          <p:cNvSpPr/>
          <p:nvPr/>
        </p:nvSpPr>
        <p:spPr>
          <a:xfrm>
            <a:off x="5570190" y="2623989"/>
            <a:ext cx="1432545"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Advantages</a:t>
            </a:r>
            <a:endParaRPr b="0" i="0" sz="1400" u="none" cap="none" strike="noStrike"/>
          </a:p>
        </p:txBody>
      </p:sp>
      <p:sp>
        <p:nvSpPr>
          <p:cNvPr id="501" name="Google Shape;501;p61"/>
          <p:cNvSpPr/>
          <p:nvPr/>
        </p:nvSpPr>
        <p:spPr>
          <a:xfrm>
            <a:off x="5570190" y="2930500"/>
            <a:ext cx="1432545" cy="680443"/>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Preserves relationships for neural networks.</a:t>
            </a:r>
            <a:endParaRPr b="0" i="0" sz="1100" u="none" cap="none" strike="noStrike"/>
          </a:p>
        </p:txBody>
      </p:sp>
      <p:sp>
        <p:nvSpPr>
          <p:cNvPr id="502" name="Google Shape;502;p61"/>
          <p:cNvSpPr/>
          <p:nvPr/>
        </p:nvSpPr>
        <p:spPr>
          <a:xfrm>
            <a:off x="5570190" y="3660502"/>
            <a:ext cx="1432545" cy="453628"/>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Intuitive [0,1] range.</a:t>
            </a:r>
            <a:endParaRPr b="0" i="0" sz="1100" u="none" cap="none" strike="noStrike"/>
          </a:p>
        </p:txBody>
      </p:sp>
      <p:pic>
        <p:nvPicPr>
          <p:cNvPr descr="preencoded.png" id="503" name="Google Shape;503;p61"/>
          <p:cNvPicPr preferRelativeResize="0"/>
          <p:nvPr/>
        </p:nvPicPr>
        <p:blipFill rotWithShape="1">
          <a:blip r:embed="rId7">
            <a:alphaModFix/>
          </a:blip>
          <a:srcRect b="0" l="0" r="0" t="0"/>
          <a:stretch/>
        </p:blipFill>
        <p:spPr>
          <a:xfrm>
            <a:off x="7215336" y="2127870"/>
            <a:ext cx="354360" cy="354360"/>
          </a:xfrm>
          <a:prstGeom prst="rect">
            <a:avLst/>
          </a:prstGeom>
          <a:noFill/>
          <a:ln>
            <a:noFill/>
          </a:ln>
        </p:spPr>
      </p:pic>
      <p:sp>
        <p:nvSpPr>
          <p:cNvPr id="504" name="Google Shape;504;p61"/>
          <p:cNvSpPr/>
          <p:nvPr/>
        </p:nvSpPr>
        <p:spPr>
          <a:xfrm>
            <a:off x="7215336" y="2623989"/>
            <a:ext cx="1432471"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Example</a:t>
            </a:r>
            <a:endParaRPr b="0" i="0" sz="1400" u="none" cap="none" strike="noStrike"/>
          </a:p>
        </p:txBody>
      </p:sp>
      <p:sp>
        <p:nvSpPr>
          <p:cNvPr id="505" name="Google Shape;505;p61"/>
          <p:cNvSpPr/>
          <p:nvPr/>
        </p:nvSpPr>
        <p:spPr>
          <a:xfrm>
            <a:off x="7215336" y="2930500"/>
            <a:ext cx="1432471" cy="68044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Normalizing "Fare" ($0–512 → 0–1) in the Titanic dataset.</a:t>
            </a:r>
            <a:endParaRPr b="0" i="0" sz="110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p:nvPr/>
        </p:nvSpPr>
        <p:spPr>
          <a:xfrm>
            <a:off x="496125" y="1426300"/>
            <a:ext cx="63240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Choosing Your Weapon: A Decision Guide</a:t>
            </a:r>
            <a:endParaRPr b="0" i="0" sz="2800" u="none" cap="none" strike="noStrike"/>
          </a:p>
        </p:txBody>
      </p:sp>
      <p:sp>
        <p:nvSpPr>
          <p:cNvPr id="512" name="Google Shape;512;p62"/>
          <p:cNvSpPr/>
          <p:nvPr/>
        </p:nvSpPr>
        <p:spPr>
          <a:xfrm>
            <a:off x="496119" y="2081883"/>
            <a:ext cx="8151763" cy="1635324"/>
          </a:xfrm>
          <a:prstGeom prst="roundRect">
            <a:avLst>
              <a:gd fmla="val 1300" name="adj"/>
            </a:avLst>
          </a:prstGeom>
          <a:noFill/>
          <a:ln cap="flat" cmpd="sng" w="9525">
            <a:solidFill>
              <a:srgbClr val="000000">
                <a:alpha val="7843"/>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3" name="Google Shape;513;p62"/>
          <p:cNvSpPr/>
          <p:nvPr/>
        </p:nvSpPr>
        <p:spPr>
          <a:xfrm>
            <a:off x="500881" y="2086645"/>
            <a:ext cx="8141419" cy="406449"/>
          </a:xfrm>
          <a:prstGeom prst="rect">
            <a:avLst/>
          </a:prstGeom>
          <a:solidFill>
            <a:srgbClr val="FFFFFF">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4" name="Google Shape;514;p62"/>
          <p:cNvSpPr/>
          <p:nvPr/>
        </p:nvSpPr>
        <p:spPr>
          <a:xfrm>
            <a:off x="643533" y="2176463"/>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Criterion</a:t>
            </a:r>
            <a:endParaRPr b="0" i="0" sz="1100" u="none" cap="none" strike="noStrike"/>
          </a:p>
        </p:txBody>
      </p:sp>
      <p:sp>
        <p:nvSpPr>
          <p:cNvPr id="515" name="Google Shape;515;p62"/>
          <p:cNvSpPr/>
          <p:nvPr/>
        </p:nvSpPr>
        <p:spPr>
          <a:xfrm>
            <a:off x="3359423" y="2176463"/>
            <a:ext cx="242522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Standardization</a:t>
            </a:r>
            <a:endParaRPr b="0" i="0" sz="1100" u="none" cap="none" strike="noStrike"/>
          </a:p>
        </p:txBody>
      </p:sp>
      <p:sp>
        <p:nvSpPr>
          <p:cNvPr id="516" name="Google Shape;516;p62"/>
          <p:cNvSpPr/>
          <p:nvPr/>
        </p:nvSpPr>
        <p:spPr>
          <a:xfrm>
            <a:off x="6072932" y="2176463"/>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Normalization</a:t>
            </a:r>
            <a:endParaRPr b="0" i="0" sz="1100" u="none" cap="none" strike="noStrike"/>
          </a:p>
        </p:txBody>
      </p:sp>
      <p:sp>
        <p:nvSpPr>
          <p:cNvPr id="517" name="Google Shape;517;p62"/>
          <p:cNvSpPr/>
          <p:nvPr/>
        </p:nvSpPr>
        <p:spPr>
          <a:xfrm>
            <a:off x="500881" y="2493094"/>
            <a:ext cx="8141419" cy="406449"/>
          </a:xfrm>
          <a:prstGeom prst="rect">
            <a:avLst/>
          </a:prstGeom>
          <a:solidFill>
            <a:srgbClr val="000000">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8" name="Google Shape;518;p62"/>
          <p:cNvSpPr/>
          <p:nvPr/>
        </p:nvSpPr>
        <p:spPr>
          <a:xfrm>
            <a:off x="643533" y="2582912"/>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Data Distribution</a:t>
            </a:r>
            <a:endParaRPr b="0" i="0" sz="1100" u="none" cap="none" strike="noStrike"/>
          </a:p>
        </p:txBody>
      </p:sp>
      <p:sp>
        <p:nvSpPr>
          <p:cNvPr id="519" name="Google Shape;519;p62"/>
          <p:cNvSpPr/>
          <p:nvPr/>
        </p:nvSpPr>
        <p:spPr>
          <a:xfrm>
            <a:off x="3359423" y="2582912"/>
            <a:ext cx="242522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Gaussian-like</a:t>
            </a:r>
            <a:endParaRPr b="0" i="0" sz="1100" u="none" cap="none" strike="noStrike"/>
          </a:p>
        </p:txBody>
      </p:sp>
      <p:sp>
        <p:nvSpPr>
          <p:cNvPr id="520" name="Google Shape;520;p62"/>
          <p:cNvSpPr/>
          <p:nvPr/>
        </p:nvSpPr>
        <p:spPr>
          <a:xfrm>
            <a:off x="6072932" y="2582912"/>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Any (bounded/unbounded)</a:t>
            </a:r>
            <a:endParaRPr b="0" i="0" sz="1100" u="none" cap="none" strike="noStrike"/>
          </a:p>
        </p:txBody>
      </p:sp>
      <p:sp>
        <p:nvSpPr>
          <p:cNvPr id="521" name="Google Shape;521;p62"/>
          <p:cNvSpPr/>
          <p:nvPr/>
        </p:nvSpPr>
        <p:spPr>
          <a:xfrm>
            <a:off x="500881" y="2899544"/>
            <a:ext cx="8141419" cy="406449"/>
          </a:xfrm>
          <a:prstGeom prst="rect">
            <a:avLst/>
          </a:prstGeom>
          <a:solidFill>
            <a:srgbClr val="FFFFFF">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22" name="Google Shape;522;p62"/>
          <p:cNvSpPr/>
          <p:nvPr/>
        </p:nvSpPr>
        <p:spPr>
          <a:xfrm>
            <a:off x="643533" y="2989362"/>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Algorithm Fit</a:t>
            </a:r>
            <a:endParaRPr b="0" i="0" sz="1100" u="none" cap="none" strike="noStrike"/>
          </a:p>
        </p:txBody>
      </p:sp>
      <p:sp>
        <p:nvSpPr>
          <p:cNvPr id="523" name="Google Shape;523;p62"/>
          <p:cNvSpPr/>
          <p:nvPr/>
        </p:nvSpPr>
        <p:spPr>
          <a:xfrm>
            <a:off x="3359423" y="2989362"/>
            <a:ext cx="242522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PCA, SVM, Linear Models</a:t>
            </a:r>
            <a:endParaRPr b="0" i="0" sz="1100" u="none" cap="none" strike="noStrike"/>
          </a:p>
        </p:txBody>
      </p:sp>
      <p:sp>
        <p:nvSpPr>
          <p:cNvPr id="524" name="Google Shape;524;p62"/>
          <p:cNvSpPr/>
          <p:nvPr/>
        </p:nvSpPr>
        <p:spPr>
          <a:xfrm>
            <a:off x="6072932" y="2989362"/>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Neural Networks, K-Means</a:t>
            </a:r>
            <a:endParaRPr b="0" i="0" sz="1100" u="none" cap="none" strike="noStrike"/>
          </a:p>
        </p:txBody>
      </p:sp>
      <p:sp>
        <p:nvSpPr>
          <p:cNvPr id="525" name="Google Shape;525;p62"/>
          <p:cNvSpPr/>
          <p:nvPr/>
        </p:nvSpPr>
        <p:spPr>
          <a:xfrm>
            <a:off x="500881" y="3305994"/>
            <a:ext cx="8141419" cy="406449"/>
          </a:xfrm>
          <a:prstGeom prst="rect">
            <a:avLst/>
          </a:prstGeom>
          <a:solidFill>
            <a:srgbClr val="000000">
              <a:alpha val="392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26" name="Google Shape;526;p62"/>
          <p:cNvSpPr/>
          <p:nvPr/>
        </p:nvSpPr>
        <p:spPr>
          <a:xfrm>
            <a:off x="643533" y="3395811"/>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Outlier Handling</a:t>
            </a:r>
            <a:endParaRPr b="0" i="0" sz="1100" u="none" cap="none" strike="noStrike"/>
          </a:p>
        </p:txBody>
      </p:sp>
      <p:sp>
        <p:nvSpPr>
          <p:cNvPr id="527" name="Google Shape;527;p62"/>
          <p:cNvSpPr/>
          <p:nvPr/>
        </p:nvSpPr>
        <p:spPr>
          <a:xfrm>
            <a:off x="3359423" y="3395811"/>
            <a:ext cx="242522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Robust</a:t>
            </a:r>
            <a:endParaRPr b="0" i="0" sz="1100" u="none" cap="none" strike="noStrike"/>
          </a:p>
        </p:txBody>
      </p:sp>
      <p:sp>
        <p:nvSpPr>
          <p:cNvPr id="528" name="Google Shape;528;p62"/>
          <p:cNvSpPr/>
          <p:nvPr/>
        </p:nvSpPr>
        <p:spPr>
          <a:xfrm>
            <a:off x="6072932" y="3395811"/>
            <a:ext cx="2427610"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Distorts range</a:t>
            </a:r>
            <a:endParaRPr b="0" i="0" sz="1100"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p:nvPr/>
        </p:nvSpPr>
        <p:spPr>
          <a:xfrm>
            <a:off x="496126" y="614650"/>
            <a:ext cx="56205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Hands-On: Scaling ‘Fare’ and ‘Age’</a:t>
            </a:r>
            <a:endParaRPr b="0" i="0" sz="2800" u="none" cap="none" strike="noStrike"/>
          </a:p>
        </p:txBody>
      </p:sp>
      <p:pic>
        <p:nvPicPr>
          <p:cNvPr descr="preencoded.png" id="535" name="Google Shape;535;p63"/>
          <p:cNvPicPr preferRelativeResize="0"/>
          <p:nvPr/>
        </p:nvPicPr>
        <p:blipFill rotWithShape="1">
          <a:blip r:embed="rId3">
            <a:alphaModFix/>
          </a:blip>
          <a:srcRect b="0" l="0" r="0" t="0"/>
          <a:stretch/>
        </p:blipFill>
        <p:spPr>
          <a:xfrm>
            <a:off x="496119" y="1270248"/>
            <a:ext cx="708794" cy="850553"/>
          </a:xfrm>
          <a:prstGeom prst="rect">
            <a:avLst/>
          </a:prstGeom>
          <a:noFill/>
          <a:ln>
            <a:noFill/>
          </a:ln>
        </p:spPr>
      </p:pic>
      <p:sp>
        <p:nvSpPr>
          <p:cNvPr id="536" name="Google Shape;536;p63"/>
          <p:cNvSpPr/>
          <p:nvPr/>
        </p:nvSpPr>
        <p:spPr>
          <a:xfrm>
            <a:off x="1417514" y="1412007"/>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Choose Strategy</a:t>
            </a:r>
            <a:endParaRPr b="0" i="0" sz="1400" u="none" cap="none" strike="noStrike"/>
          </a:p>
        </p:txBody>
      </p:sp>
      <p:sp>
        <p:nvSpPr>
          <p:cNvPr id="537" name="Google Shape;537;p63"/>
          <p:cNvSpPr/>
          <p:nvPr/>
        </p:nvSpPr>
        <p:spPr>
          <a:xfrm>
            <a:off x="1417514" y="1718518"/>
            <a:ext cx="7230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Standardization for Gaussian-like "Age," normalization for "Fare".</a:t>
            </a:r>
            <a:endParaRPr b="0" i="0" sz="1100" u="none" cap="none" strike="noStrike"/>
          </a:p>
        </p:txBody>
      </p:sp>
      <p:pic>
        <p:nvPicPr>
          <p:cNvPr descr="preencoded.png" id="538" name="Google Shape;538;p63"/>
          <p:cNvPicPr preferRelativeResize="0"/>
          <p:nvPr/>
        </p:nvPicPr>
        <p:blipFill rotWithShape="1">
          <a:blip r:embed="rId4">
            <a:alphaModFix/>
          </a:blip>
          <a:srcRect b="0" l="0" r="0" t="0"/>
          <a:stretch/>
        </p:blipFill>
        <p:spPr>
          <a:xfrm>
            <a:off x="496119" y="2120801"/>
            <a:ext cx="708794" cy="1557412"/>
          </a:xfrm>
          <a:prstGeom prst="rect">
            <a:avLst/>
          </a:prstGeom>
          <a:noFill/>
          <a:ln>
            <a:noFill/>
          </a:ln>
        </p:spPr>
      </p:pic>
      <p:sp>
        <p:nvSpPr>
          <p:cNvPr id="539" name="Google Shape;539;p63"/>
          <p:cNvSpPr/>
          <p:nvPr/>
        </p:nvSpPr>
        <p:spPr>
          <a:xfrm>
            <a:off x="1417514" y="226255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Apply Scaling</a:t>
            </a:r>
            <a:endParaRPr b="0" i="0" sz="1400" u="none" cap="none" strike="noStrike"/>
          </a:p>
        </p:txBody>
      </p:sp>
      <p:sp>
        <p:nvSpPr>
          <p:cNvPr id="540" name="Google Shape;540;p63"/>
          <p:cNvSpPr/>
          <p:nvPr/>
        </p:nvSpPr>
        <p:spPr>
          <a:xfrm>
            <a:off x="1417514" y="2643485"/>
            <a:ext cx="7230368"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41" name="Google Shape;541;p63"/>
          <p:cNvSpPr/>
          <p:nvPr/>
        </p:nvSpPr>
        <p:spPr>
          <a:xfrm>
            <a:off x="1410444" y="2643485"/>
            <a:ext cx="7244507"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42" name="Google Shape;542;p63"/>
          <p:cNvSpPr/>
          <p:nvPr/>
        </p:nvSpPr>
        <p:spPr>
          <a:xfrm>
            <a:off x="1552203" y="2749749"/>
            <a:ext cx="6960989" cy="68044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from sklearn.preprocessing import StandardScaler, MinMaxScaler</a:t>
            </a:r>
            <a:endParaRPr b="0" i="0" sz="1100" u="none" cap="none" strike="noStrike"/>
          </a:p>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df['Age'] = StandardScaler().fit_transform(df[['Age']])</a:t>
            </a:r>
            <a:endParaRPr b="0" i="0" sz="1100" u="none" cap="none" strike="noStrike"/>
          </a:p>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df['Fare'] = MinMaxScaler().fit_transform(df[['Fare']])</a:t>
            </a:r>
            <a:endParaRPr b="0" i="0" sz="1100" u="none" cap="none" strike="noStrike"/>
          </a:p>
        </p:txBody>
      </p:sp>
      <p:pic>
        <p:nvPicPr>
          <p:cNvPr descr="preencoded.png" id="543" name="Google Shape;543;p63"/>
          <p:cNvPicPr preferRelativeResize="0"/>
          <p:nvPr/>
        </p:nvPicPr>
        <p:blipFill rotWithShape="1">
          <a:blip r:embed="rId5">
            <a:alphaModFix/>
          </a:blip>
          <a:srcRect b="0" l="0" r="0" t="0"/>
          <a:stretch/>
        </p:blipFill>
        <p:spPr>
          <a:xfrm>
            <a:off x="496119" y="3678213"/>
            <a:ext cx="708794" cy="850553"/>
          </a:xfrm>
          <a:prstGeom prst="rect">
            <a:avLst/>
          </a:prstGeom>
          <a:noFill/>
          <a:ln>
            <a:noFill/>
          </a:ln>
        </p:spPr>
      </p:pic>
      <p:sp>
        <p:nvSpPr>
          <p:cNvPr id="544" name="Google Shape;544;p63"/>
          <p:cNvSpPr/>
          <p:nvPr/>
        </p:nvSpPr>
        <p:spPr>
          <a:xfrm>
            <a:off x="1417514" y="3819971"/>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Validate</a:t>
            </a:r>
            <a:endParaRPr b="0" i="0" sz="1400" u="none" cap="none" strike="noStrike"/>
          </a:p>
        </p:txBody>
      </p:sp>
      <p:sp>
        <p:nvSpPr>
          <p:cNvPr id="545" name="Google Shape;545;p63"/>
          <p:cNvSpPr/>
          <p:nvPr/>
        </p:nvSpPr>
        <p:spPr>
          <a:xfrm>
            <a:off x="1417514" y="4126483"/>
            <a:ext cx="7230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Plot distributions pre/post scaling.</a:t>
            </a:r>
            <a:endParaRPr b="0" i="0" sz="1100"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4"/>
          <p:cNvSpPr/>
          <p:nvPr/>
        </p:nvSpPr>
        <p:spPr>
          <a:xfrm>
            <a:off x="496119" y="597099"/>
            <a:ext cx="3664372" cy="42088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152D47"/>
              </a:buClr>
              <a:buSzPts val="2600"/>
              <a:buFont typeface="Crimson Pro SemiBold"/>
              <a:buNone/>
            </a:pPr>
            <a:r>
              <a:rPr b="1" i="0" lang="en" sz="2600" u="none" cap="none" strike="noStrike">
                <a:solidFill>
                  <a:srgbClr val="152D47"/>
                </a:solidFill>
                <a:latin typeface="Crimson Pro SemiBold"/>
                <a:ea typeface="Crimson Pro SemiBold"/>
                <a:cs typeface="Crimson Pro SemiBold"/>
                <a:sym typeface="Crimson Pro SemiBold"/>
              </a:rPr>
              <a:t>Avoiding Scaling Disasters</a:t>
            </a:r>
            <a:endParaRPr b="0" i="0" sz="2600" u="none" cap="none" strike="noStrike"/>
          </a:p>
        </p:txBody>
      </p:sp>
      <p:sp>
        <p:nvSpPr>
          <p:cNvPr id="552" name="Google Shape;552;p64"/>
          <p:cNvSpPr/>
          <p:nvPr/>
        </p:nvSpPr>
        <p:spPr>
          <a:xfrm>
            <a:off x="1263997" y="2316659"/>
            <a:ext cx="1683469" cy="210369"/>
          </a:xfrm>
          <a:prstGeom prst="rect">
            <a:avLst/>
          </a:prstGeom>
          <a:noFill/>
          <a:ln>
            <a:noFill/>
          </a:ln>
        </p:spPr>
        <p:txBody>
          <a:bodyPr anchorCtr="0" anchor="t" bIns="0" lIns="0" spcFirstLastPara="1" rIns="0" wrap="square" tIns="0">
            <a:noAutofit/>
          </a:bodyPr>
          <a:lstStyle/>
          <a:p>
            <a:pPr indent="0" lvl="0" marL="0" marR="0" rtl="0" algn="r">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Pitfalls</a:t>
            </a:r>
            <a:endParaRPr b="0" i="0" sz="1300" u="none" cap="none" strike="noStrike"/>
          </a:p>
        </p:txBody>
      </p:sp>
      <p:sp>
        <p:nvSpPr>
          <p:cNvPr id="553" name="Google Shape;553;p64"/>
          <p:cNvSpPr/>
          <p:nvPr/>
        </p:nvSpPr>
        <p:spPr>
          <a:xfrm>
            <a:off x="496119" y="2607766"/>
            <a:ext cx="2451348" cy="431006"/>
          </a:xfrm>
          <a:prstGeom prst="rect">
            <a:avLst/>
          </a:prstGeom>
          <a:noFill/>
          <a:ln>
            <a:noFill/>
          </a:ln>
        </p:spPr>
        <p:txBody>
          <a:bodyPr anchorCtr="0" anchor="t" bIns="0" lIns="0" spcFirstLastPara="1" rIns="0" wrap="square" tIns="0">
            <a:noAutofit/>
          </a:bodyPr>
          <a:lstStyle/>
          <a:p>
            <a:pPr indent="-215900" lvl="0" marL="215900" marR="0" rtl="0" algn="l">
              <a:lnSpc>
                <a:spcPct val="163636"/>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Scaling test data using training statistics (leakage).</a:t>
            </a:r>
            <a:endParaRPr b="0" i="0" sz="1000" u="none" cap="none" strike="noStrike"/>
          </a:p>
        </p:txBody>
      </p:sp>
      <p:sp>
        <p:nvSpPr>
          <p:cNvPr id="554" name="Google Shape;554;p64"/>
          <p:cNvSpPr/>
          <p:nvPr/>
        </p:nvSpPr>
        <p:spPr>
          <a:xfrm>
            <a:off x="496119" y="3085877"/>
            <a:ext cx="2451348" cy="431006"/>
          </a:xfrm>
          <a:prstGeom prst="rect">
            <a:avLst/>
          </a:prstGeom>
          <a:noFill/>
          <a:ln>
            <a:noFill/>
          </a:ln>
        </p:spPr>
        <p:txBody>
          <a:bodyPr anchorCtr="0" anchor="t" bIns="0" lIns="0" spcFirstLastPara="1" rIns="0" wrap="square" tIns="0">
            <a:noAutofit/>
          </a:bodyPr>
          <a:lstStyle/>
          <a:p>
            <a:pPr indent="-215900" lvl="0" marL="215900" marR="0" rtl="0" algn="l">
              <a:lnSpc>
                <a:spcPct val="163636"/>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Applying normalization to sparse/outlier-heavy data.</a:t>
            </a:r>
            <a:endParaRPr b="0" i="0" sz="1000" u="none" cap="none" strike="noStrike"/>
          </a:p>
        </p:txBody>
      </p:sp>
      <p:pic>
        <p:nvPicPr>
          <p:cNvPr descr="preencoded.png" id="555" name="Google Shape;555;p64"/>
          <p:cNvPicPr preferRelativeResize="0"/>
          <p:nvPr/>
        </p:nvPicPr>
        <p:blipFill rotWithShape="1">
          <a:blip r:embed="rId3">
            <a:alphaModFix/>
          </a:blip>
          <a:srcRect b="0" l="0" r="0" t="0"/>
          <a:stretch/>
        </p:blipFill>
        <p:spPr>
          <a:xfrm>
            <a:off x="3216771" y="1561579"/>
            <a:ext cx="2710458" cy="2710458"/>
          </a:xfrm>
          <a:prstGeom prst="rect">
            <a:avLst/>
          </a:prstGeom>
          <a:noFill/>
          <a:ln>
            <a:noFill/>
          </a:ln>
        </p:spPr>
      </p:pic>
      <p:sp>
        <p:nvSpPr>
          <p:cNvPr id="556" name="Google Shape;556;p64"/>
          <p:cNvSpPr/>
          <p:nvPr/>
        </p:nvSpPr>
        <p:spPr>
          <a:xfrm>
            <a:off x="3536677" y="2627709"/>
            <a:ext cx="201513" cy="251892"/>
          </a:xfrm>
          <a:prstGeom prst="rect">
            <a:avLst/>
          </a:prstGeom>
          <a:noFill/>
          <a:ln>
            <a:noFill/>
          </a:ln>
        </p:spPr>
        <p:txBody>
          <a:bodyPr anchorCtr="0" anchor="t" bIns="0" lIns="0" spcFirstLastPara="1" rIns="0" wrap="square" tIns="0">
            <a:noAutofit/>
          </a:bodyPr>
          <a:lstStyle/>
          <a:p>
            <a:pPr indent="0" lvl="0" marL="0" marR="0" rtl="0" algn="l">
              <a:lnSpc>
                <a:spcPct val="162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557" name="Google Shape;557;p64"/>
          <p:cNvSpPr/>
          <p:nvPr/>
        </p:nvSpPr>
        <p:spPr>
          <a:xfrm>
            <a:off x="6129189" y="1287289"/>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Best Practices</a:t>
            </a:r>
            <a:endParaRPr b="0" i="0" sz="1300" u="none" cap="none" strike="noStrike"/>
          </a:p>
        </p:txBody>
      </p:sp>
      <p:sp>
        <p:nvSpPr>
          <p:cNvPr id="558" name="Google Shape;558;p64"/>
          <p:cNvSpPr/>
          <p:nvPr/>
        </p:nvSpPr>
        <p:spPr>
          <a:xfrm>
            <a:off x="6129189" y="1578397"/>
            <a:ext cx="2518692" cy="431006"/>
          </a:xfrm>
          <a:prstGeom prst="rect">
            <a:avLst/>
          </a:prstGeom>
          <a:noFill/>
          <a:ln>
            <a:noFill/>
          </a:ln>
        </p:spPr>
        <p:txBody>
          <a:bodyPr anchorCtr="0" anchor="t" bIns="0" lIns="0" spcFirstLastPara="1" rIns="0" wrap="square" tIns="0">
            <a:noAutofit/>
          </a:bodyPr>
          <a:lstStyle/>
          <a:p>
            <a:pPr indent="-215900" lvl="0" marL="215900" marR="0" rtl="0" algn="l">
              <a:lnSpc>
                <a:spcPct val="163636"/>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Always fit scalers on training data only.</a:t>
            </a:r>
            <a:endParaRPr b="0" i="0" sz="1000" u="none" cap="none" strike="noStrike"/>
          </a:p>
        </p:txBody>
      </p:sp>
      <p:sp>
        <p:nvSpPr>
          <p:cNvPr id="559" name="Google Shape;559;p64"/>
          <p:cNvSpPr/>
          <p:nvPr/>
        </p:nvSpPr>
        <p:spPr>
          <a:xfrm>
            <a:off x="6129189" y="2056507"/>
            <a:ext cx="2518692" cy="215503"/>
          </a:xfrm>
          <a:prstGeom prst="rect">
            <a:avLst/>
          </a:prstGeom>
          <a:noFill/>
          <a:ln>
            <a:noFill/>
          </a:ln>
        </p:spPr>
        <p:txBody>
          <a:bodyPr anchorCtr="0" anchor="t" bIns="0" lIns="0" spcFirstLastPara="1" rIns="0" wrap="square" tIns="0">
            <a:noAutofit/>
          </a:bodyPr>
          <a:lstStyle/>
          <a:p>
            <a:pPr indent="-215900" lvl="0" marL="215900" marR="0" rtl="0" algn="l">
              <a:lnSpc>
                <a:spcPct val="163636"/>
              </a:lnSpc>
              <a:spcBef>
                <a:spcPts val="0"/>
              </a:spcBef>
              <a:spcAft>
                <a:spcPts val="0"/>
              </a:spcAft>
              <a:buClr>
                <a:srgbClr val="4C4C4D"/>
              </a:buClr>
              <a:buSzPts val="1000"/>
              <a:buFont typeface="Heebo"/>
              <a:buChar char="•"/>
            </a:pPr>
            <a:r>
              <a:rPr b="0" i="0" lang="en" sz="1000" u="none" cap="none" strike="noStrike">
                <a:solidFill>
                  <a:srgbClr val="4C4C4D"/>
                </a:solidFill>
                <a:latin typeface="Heebo"/>
                <a:ea typeface="Heebo"/>
                <a:cs typeface="Heebo"/>
                <a:sym typeface="Heebo"/>
              </a:rPr>
              <a:t>Use Pipeline to automate safe scaling.</a:t>
            </a:r>
            <a:endParaRPr b="0" i="0" sz="1000" u="none" cap="none" strike="noStrike"/>
          </a:p>
        </p:txBody>
      </p:sp>
      <p:pic>
        <p:nvPicPr>
          <p:cNvPr descr="preencoded.png" id="560" name="Google Shape;560;p64"/>
          <p:cNvPicPr preferRelativeResize="0"/>
          <p:nvPr/>
        </p:nvPicPr>
        <p:blipFill rotWithShape="1">
          <a:blip r:embed="rId4">
            <a:alphaModFix/>
          </a:blip>
          <a:srcRect b="0" l="0" r="0" t="0"/>
          <a:stretch/>
        </p:blipFill>
        <p:spPr>
          <a:xfrm>
            <a:off x="3216771" y="1561579"/>
            <a:ext cx="2710458" cy="2710458"/>
          </a:xfrm>
          <a:prstGeom prst="rect">
            <a:avLst/>
          </a:prstGeom>
          <a:noFill/>
          <a:ln>
            <a:noFill/>
          </a:ln>
        </p:spPr>
      </p:pic>
      <p:sp>
        <p:nvSpPr>
          <p:cNvPr id="561" name="Google Shape;561;p64"/>
          <p:cNvSpPr/>
          <p:nvPr/>
        </p:nvSpPr>
        <p:spPr>
          <a:xfrm>
            <a:off x="5079727" y="2062981"/>
            <a:ext cx="201513" cy="251892"/>
          </a:xfrm>
          <a:prstGeom prst="rect">
            <a:avLst/>
          </a:prstGeom>
          <a:noFill/>
          <a:ln>
            <a:noFill/>
          </a:ln>
        </p:spPr>
        <p:txBody>
          <a:bodyPr anchorCtr="0" anchor="t" bIns="0" lIns="0" spcFirstLastPara="1" rIns="0" wrap="square" tIns="0">
            <a:noAutofit/>
          </a:bodyPr>
          <a:lstStyle/>
          <a:p>
            <a:pPr indent="0" lvl="0" marL="0" marR="0" rtl="0" algn="l">
              <a:lnSpc>
                <a:spcPct val="162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562" name="Google Shape;562;p64"/>
          <p:cNvSpPr/>
          <p:nvPr/>
        </p:nvSpPr>
        <p:spPr>
          <a:xfrm>
            <a:off x="6129189" y="2473970"/>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Code Demo (Pipeline)</a:t>
            </a:r>
            <a:endParaRPr b="0" i="0" sz="1300" u="none" cap="none" strike="noStrike"/>
          </a:p>
        </p:txBody>
      </p:sp>
      <p:sp>
        <p:nvSpPr>
          <p:cNvPr id="563" name="Google Shape;563;p64"/>
          <p:cNvSpPr/>
          <p:nvPr/>
        </p:nvSpPr>
        <p:spPr>
          <a:xfrm>
            <a:off x="6129189" y="2835846"/>
            <a:ext cx="2518692" cy="1710482"/>
          </a:xfrm>
          <a:prstGeom prst="roundRect">
            <a:avLst>
              <a:gd fmla="val 11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64" name="Google Shape;564;p64"/>
          <p:cNvSpPr/>
          <p:nvPr/>
        </p:nvSpPr>
        <p:spPr>
          <a:xfrm>
            <a:off x="6122491" y="2835846"/>
            <a:ext cx="2532088" cy="1710482"/>
          </a:xfrm>
          <a:prstGeom prst="roundRect">
            <a:avLst>
              <a:gd fmla="val 11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65" name="Google Shape;565;p64"/>
          <p:cNvSpPr/>
          <p:nvPr/>
        </p:nvSpPr>
        <p:spPr>
          <a:xfrm>
            <a:off x="6257106" y="2936826"/>
            <a:ext cx="2262858" cy="1508522"/>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from sklearn.pipeline import Pipeline</a:t>
            </a:r>
            <a:endParaRPr b="0" i="0" sz="1000" u="none" cap="none" strike="noStrike"/>
          </a:p>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from sklearn.linear_model import LogisticRegression</a:t>
            </a:r>
            <a:endParaRPr b="0" i="0" sz="1000" u="none" cap="none" strike="noStrike"/>
          </a:p>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pipeline = Pipeline([('scaler', StandardScaler()), ('model', LogisticRegression())])</a:t>
            </a:r>
            <a:endParaRPr b="0" i="0" sz="1000" u="none" cap="none" strike="noStrike"/>
          </a:p>
        </p:txBody>
      </p:sp>
      <p:pic>
        <p:nvPicPr>
          <p:cNvPr descr="preencoded.png" id="566" name="Google Shape;566;p64"/>
          <p:cNvPicPr preferRelativeResize="0"/>
          <p:nvPr/>
        </p:nvPicPr>
        <p:blipFill rotWithShape="1">
          <a:blip r:embed="rId5">
            <a:alphaModFix/>
          </a:blip>
          <a:srcRect b="0" l="0" r="0" t="0"/>
          <a:stretch/>
        </p:blipFill>
        <p:spPr>
          <a:xfrm>
            <a:off x="3216771" y="1561579"/>
            <a:ext cx="2710458" cy="2710458"/>
          </a:xfrm>
          <a:prstGeom prst="rect">
            <a:avLst/>
          </a:prstGeom>
          <a:noFill/>
          <a:ln>
            <a:noFill/>
          </a:ln>
        </p:spPr>
      </p:pic>
      <p:sp>
        <p:nvSpPr>
          <p:cNvPr id="567" name="Google Shape;567;p64"/>
          <p:cNvSpPr/>
          <p:nvPr/>
        </p:nvSpPr>
        <p:spPr>
          <a:xfrm>
            <a:off x="4797251" y="3681636"/>
            <a:ext cx="201513" cy="251892"/>
          </a:xfrm>
          <a:prstGeom prst="rect">
            <a:avLst/>
          </a:prstGeom>
          <a:noFill/>
          <a:ln>
            <a:noFill/>
          </a:ln>
        </p:spPr>
        <p:txBody>
          <a:bodyPr anchorCtr="0" anchor="t" bIns="0" lIns="0" spcFirstLastPara="1" rIns="0" wrap="square" tIns="0">
            <a:noAutofit/>
          </a:bodyPr>
          <a:lstStyle/>
          <a:p>
            <a:pPr indent="0" lvl="0" marL="0" marR="0" rtl="0" algn="l">
              <a:lnSpc>
                <a:spcPct val="162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3</a:t>
            </a:r>
            <a:endParaRPr b="0" i="0" sz="1600"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5"/>
          <p:cNvSpPr/>
          <p:nvPr/>
        </p:nvSpPr>
        <p:spPr>
          <a:xfrm>
            <a:off x="496119" y="1373907"/>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Would You Do?</a:t>
            </a:r>
            <a:endParaRPr b="0" i="0" sz="2800" u="none" cap="none" strike="noStrike"/>
          </a:p>
        </p:txBody>
      </p:sp>
      <p:pic>
        <p:nvPicPr>
          <p:cNvPr descr="preencoded.png" id="574" name="Google Shape;574;p65"/>
          <p:cNvPicPr preferRelativeResize="0"/>
          <p:nvPr/>
        </p:nvPicPr>
        <p:blipFill rotWithShape="1">
          <a:blip r:embed="rId3">
            <a:alphaModFix/>
          </a:blip>
          <a:srcRect b="0" l="0" r="0" t="0"/>
          <a:stretch/>
        </p:blipFill>
        <p:spPr>
          <a:xfrm>
            <a:off x="1525265" y="2100411"/>
            <a:ext cx="2017514" cy="816843"/>
          </a:xfrm>
          <a:prstGeom prst="rect">
            <a:avLst/>
          </a:prstGeom>
          <a:noFill/>
          <a:ln>
            <a:noFill/>
          </a:ln>
        </p:spPr>
      </p:pic>
      <p:sp>
        <p:nvSpPr>
          <p:cNvPr id="575" name="Google Shape;575;p65"/>
          <p:cNvSpPr/>
          <p:nvPr/>
        </p:nvSpPr>
        <p:spPr>
          <a:xfrm>
            <a:off x="2434307" y="2485430"/>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576" name="Google Shape;576;p65"/>
          <p:cNvSpPr/>
          <p:nvPr/>
        </p:nvSpPr>
        <p:spPr>
          <a:xfrm>
            <a:off x="3684538" y="224217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Feature A</a:t>
            </a:r>
            <a:endParaRPr b="0" i="0" sz="1400" u="none" cap="none" strike="noStrike"/>
          </a:p>
        </p:txBody>
      </p:sp>
      <p:sp>
        <p:nvSpPr>
          <p:cNvPr id="577" name="Google Shape;577;p65"/>
          <p:cNvSpPr/>
          <p:nvPr/>
        </p:nvSpPr>
        <p:spPr>
          <a:xfrm>
            <a:off x="3684538" y="2548682"/>
            <a:ext cx="318931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Gaussian (mean=50, std=10) - Use Standardization</a:t>
            </a:r>
            <a:endParaRPr b="0" i="0" sz="1100" u="none" cap="none" strike="noStrike"/>
          </a:p>
        </p:txBody>
      </p:sp>
      <p:sp>
        <p:nvSpPr>
          <p:cNvPr id="578" name="Google Shape;578;p65"/>
          <p:cNvSpPr/>
          <p:nvPr/>
        </p:nvSpPr>
        <p:spPr>
          <a:xfrm>
            <a:off x="3578200" y="2925440"/>
            <a:ext cx="5034260"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79" name="Google Shape;579;p65"/>
          <p:cNvPicPr preferRelativeResize="0"/>
          <p:nvPr/>
        </p:nvPicPr>
        <p:blipFill rotWithShape="1">
          <a:blip r:embed="rId4">
            <a:alphaModFix/>
          </a:blip>
          <a:srcRect b="0" l="0" r="0" t="0"/>
          <a:stretch/>
        </p:blipFill>
        <p:spPr>
          <a:xfrm>
            <a:off x="516434" y="2952676"/>
            <a:ext cx="4035102" cy="816843"/>
          </a:xfrm>
          <a:prstGeom prst="rect">
            <a:avLst/>
          </a:prstGeom>
          <a:noFill/>
          <a:ln>
            <a:noFill/>
          </a:ln>
        </p:spPr>
      </p:pic>
      <p:sp>
        <p:nvSpPr>
          <p:cNvPr id="580" name="Google Shape;580;p65"/>
          <p:cNvSpPr/>
          <p:nvPr/>
        </p:nvSpPr>
        <p:spPr>
          <a:xfrm>
            <a:off x="2434307" y="3236491"/>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581" name="Google Shape;581;p65"/>
          <p:cNvSpPr/>
          <p:nvPr/>
        </p:nvSpPr>
        <p:spPr>
          <a:xfrm>
            <a:off x="4693295" y="309443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Feature B</a:t>
            </a:r>
            <a:endParaRPr b="0" i="0" sz="1400" u="none" cap="none" strike="noStrike"/>
          </a:p>
        </p:txBody>
      </p:sp>
      <p:sp>
        <p:nvSpPr>
          <p:cNvPr id="582" name="Google Shape;582;p65"/>
          <p:cNvSpPr/>
          <p:nvPr/>
        </p:nvSpPr>
        <p:spPr>
          <a:xfrm>
            <a:off x="4693295" y="3400946"/>
            <a:ext cx="3330476"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Bounded (0–1000), right-skewed - Use Normalization</a:t>
            </a:r>
            <a:endParaRPr b="0" i="0" sz="11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preencoded.png" id="155" name="Google Shape;155;p39"/>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56" name="Google Shape;156;p39"/>
          <p:cNvSpPr/>
          <p:nvPr/>
        </p:nvSpPr>
        <p:spPr>
          <a:xfrm>
            <a:off x="496119" y="943421"/>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You’ll Learn</a:t>
            </a:r>
            <a:endParaRPr b="0" i="0" sz="2800" u="none" cap="none" strike="noStrike"/>
          </a:p>
        </p:txBody>
      </p:sp>
      <p:pic>
        <p:nvPicPr>
          <p:cNvPr descr="preencoded.png" id="157" name="Google Shape;157;p39"/>
          <p:cNvPicPr preferRelativeResize="0"/>
          <p:nvPr/>
        </p:nvPicPr>
        <p:blipFill rotWithShape="1">
          <a:blip r:embed="rId4">
            <a:alphaModFix/>
          </a:blip>
          <a:srcRect b="0" l="0" r="0" t="0"/>
          <a:stretch/>
        </p:blipFill>
        <p:spPr>
          <a:xfrm>
            <a:off x="496119" y="1623789"/>
            <a:ext cx="354360" cy="354360"/>
          </a:xfrm>
          <a:prstGeom prst="rect">
            <a:avLst/>
          </a:prstGeom>
          <a:noFill/>
          <a:ln>
            <a:noFill/>
          </a:ln>
        </p:spPr>
      </p:pic>
      <p:sp>
        <p:nvSpPr>
          <p:cNvPr id="158" name="Google Shape;158;p39"/>
          <p:cNvSpPr/>
          <p:nvPr/>
        </p:nvSpPr>
        <p:spPr>
          <a:xfrm>
            <a:off x="992237" y="159900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Preprocessing</a:t>
            </a:r>
            <a:endParaRPr b="0" i="0" sz="1400" u="none" cap="none" strike="noStrike"/>
          </a:p>
        </p:txBody>
      </p:sp>
      <p:pic>
        <p:nvPicPr>
          <p:cNvPr descr="preencoded.png" id="159" name="Google Shape;159;p39"/>
          <p:cNvPicPr preferRelativeResize="0"/>
          <p:nvPr/>
        </p:nvPicPr>
        <p:blipFill rotWithShape="1">
          <a:blip r:embed="rId5">
            <a:alphaModFix/>
          </a:blip>
          <a:srcRect b="0" l="0" r="0" t="0"/>
          <a:stretch/>
        </p:blipFill>
        <p:spPr>
          <a:xfrm>
            <a:off x="496119" y="2428205"/>
            <a:ext cx="354360" cy="354360"/>
          </a:xfrm>
          <a:prstGeom prst="rect">
            <a:avLst/>
          </a:prstGeom>
          <a:noFill/>
          <a:ln>
            <a:noFill/>
          </a:ln>
        </p:spPr>
      </p:pic>
      <p:sp>
        <p:nvSpPr>
          <p:cNvPr id="160" name="Google Shape;160;p39"/>
          <p:cNvSpPr/>
          <p:nvPr/>
        </p:nvSpPr>
        <p:spPr>
          <a:xfrm>
            <a:off x="992237" y="2403426"/>
            <a:ext cx="328084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Why preprocessing is critical for ML success?</a:t>
            </a:r>
            <a:endParaRPr b="0" i="0" sz="1400" u="none" cap="none" strike="noStrike"/>
          </a:p>
        </p:txBody>
      </p:sp>
      <p:pic>
        <p:nvPicPr>
          <p:cNvPr descr="preencoded.png" id="161" name="Google Shape;161;p39"/>
          <p:cNvPicPr preferRelativeResize="0"/>
          <p:nvPr/>
        </p:nvPicPr>
        <p:blipFill rotWithShape="1">
          <a:blip r:embed="rId6">
            <a:alphaModFix/>
          </a:blip>
          <a:srcRect b="0" l="0" r="0" t="0"/>
          <a:stretch/>
        </p:blipFill>
        <p:spPr>
          <a:xfrm>
            <a:off x="496119" y="3232621"/>
            <a:ext cx="354360" cy="354360"/>
          </a:xfrm>
          <a:prstGeom prst="rect">
            <a:avLst/>
          </a:prstGeom>
          <a:noFill/>
          <a:ln>
            <a:noFill/>
          </a:ln>
        </p:spPr>
      </p:pic>
      <p:sp>
        <p:nvSpPr>
          <p:cNvPr id="162" name="Google Shape;162;p39"/>
          <p:cNvSpPr/>
          <p:nvPr/>
        </p:nvSpPr>
        <p:spPr>
          <a:xfrm>
            <a:off x="992237" y="3207841"/>
            <a:ext cx="3145036"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How do raw data challenges derail models?</a:t>
            </a:r>
            <a:endParaRPr b="0" i="0" sz="1400" u="none" cap="none" strike="noStrike"/>
          </a:p>
        </p:txBody>
      </p:sp>
      <p:sp>
        <p:nvSpPr>
          <p:cNvPr id="163" name="Google Shape;163;p39"/>
          <p:cNvSpPr/>
          <p:nvPr/>
        </p:nvSpPr>
        <p:spPr>
          <a:xfrm>
            <a:off x="496119" y="3746451"/>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By the end of this section, you’ll see preprocessing not as a chore, but as a strategic step to unlock your model’s potential."</a:t>
            </a:r>
            <a:endParaRPr b="0" i="0" sz="1100"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6"/>
          <p:cNvSpPr/>
          <p:nvPr/>
        </p:nvSpPr>
        <p:spPr>
          <a:xfrm>
            <a:off x="496119" y="876896"/>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Key Takeaways</a:t>
            </a:r>
            <a:endParaRPr b="0" i="0" sz="2800" u="none" cap="none" strike="noStrike"/>
          </a:p>
        </p:txBody>
      </p:sp>
      <p:sp>
        <p:nvSpPr>
          <p:cNvPr id="589" name="Google Shape;589;p66"/>
          <p:cNvSpPr/>
          <p:nvPr/>
        </p:nvSpPr>
        <p:spPr>
          <a:xfrm>
            <a:off x="655588" y="1532483"/>
            <a:ext cx="19050" cy="2734047"/>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90" name="Google Shape;590;p66"/>
          <p:cNvSpPr/>
          <p:nvPr/>
        </p:nvSpPr>
        <p:spPr>
          <a:xfrm>
            <a:off x="796008" y="1841897"/>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91" name="Google Shape;591;p66"/>
          <p:cNvSpPr/>
          <p:nvPr/>
        </p:nvSpPr>
        <p:spPr>
          <a:xfrm>
            <a:off x="496119" y="1691953"/>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92" name="Google Shape;592;p66"/>
          <p:cNvSpPr/>
          <p:nvPr/>
        </p:nvSpPr>
        <p:spPr>
          <a:xfrm>
            <a:off x="549288" y="1718518"/>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593" name="Google Shape;593;p66"/>
          <p:cNvSpPr/>
          <p:nvPr/>
        </p:nvSpPr>
        <p:spPr>
          <a:xfrm>
            <a:off x="1364373" y="1674250"/>
            <a:ext cx="24252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Fair Feature Comparison</a:t>
            </a:r>
            <a:endParaRPr b="0" i="0" sz="1400" u="none" cap="none" strike="noStrike"/>
          </a:p>
        </p:txBody>
      </p:sp>
      <p:sp>
        <p:nvSpPr>
          <p:cNvPr id="594" name="Google Shape;594;p66"/>
          <p:cNvSpPr/>
          <p:nvPr/>
        </p:nvSpPr>
        <p:spPr>
          <a:xfrm>
            <a:off x="1364382" y="1980754"/>
            <a:ext cx="7283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Scaling ensures fair feature comparison in distance/weight-based models.</a:t>
            </a:r>
            <a:endParaRPr b="0" i="0" sz="1100" u="none" cap="none" strike="noStrike"/>
          </a:p>
        </p:txBody>
      </p:sp>
      <p:sp>
        <p:nvSpPr>
          <p:cNvPr id="595" name="Google Shape;595;p66"/>
          <p:cNvSpPr/>
          <p:nvPr/>
        </p:nvSpPr>
        <p:spPr>
          <a:xfrm>
            <a:off x="796008" y="2800499"/>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96" name="Google Shape;596;p66"/>
          <p:cNvSpPr/>
          <p:nvPr/>
        </p:nvSpPr>
        <p:spPr>
          <a:xfrm>
            <a:off x="496119" y="2650554"/>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97" name="Google Shape;597;p66"/>
          <p:cNvSpPr/>
          <p:nvPr/>
        </p:nvSpPr>
        <p:spPr>
          <a:xfrm>
            <a:off x="549288" y="2677121"/>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598" name="Google Shape;598;p66"/>
          <p:cNvSpPr/>
          <p:nvPr/>
        </p:nvSpPr>
        <p:spPr>
          <a:xfrm>
            <a:off x="1364382" y="263284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Scaling Choice</a:t>
            </a:r>
            <a:endParaRPr b="0" i="0" sz="1400" u="none" cap="none" strike="noStrike"/>
          </a:p>
        </p:txBody>
      </p:sp>
      <p:sp>
        <p:nvSpPr>
          <p:cNvPr id="599" name="Google Shape;599;p66"/>
          <p:cNvSpPr/>
          <p:nvPr/>
        </p:nvSpPr>
        <p:spPr>
          <a:xfrm>
            <a:off x="1364382" y="2939356"/>
            <a:ext cx="7283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Standardization</a:t>
            </a:r>
            <a:r>
              <a:rPr b="0" i="0" lang="en" sz="1100" u="none" cap="none" strike="noStrike">
                <a:solidFill>
                  <a:srgbClr val="4C4C4D"/>
                </a:solidFill>
                <a:latin typeface="Heebo"/>
                <a:ea typeface="Heebo"/>
                <a:cs typeface="Heebo"/>
                <a:sym typeface="Heebo"/>
              </a:rPr>
              <a:t> for Gaussian-like data; </a:t>
            </a:r>
            <a:r>
              <a:rPr b="1" i="0" lang="en" sz="1100" u="none" cap="none" strike="noStrike">
                <a:solidFill>
                  <a:srgbClr val="4C4C4D"/>
                </a:solidFill>
                <a:latin typeface="Heebo"/>
                <a:ea typeface="Heebo"/>
                <a:cs typeface="Heebo"/>
                <a:sym typeface="Heebo"/>
              </a:rPr>
              <a:t>normalization</a:t>
            </a:r>
            <a:r>
              <a:rPr b="0" i="0" lang="en" sz="1100" u="none" cap="none" strike="noStrike">
                <a:solidFill>
                  <a:srgbClr val="4C4C4D"/>
                </a:solidFill>
                <a:latin typeface="Heebo"/>
                <a:ea typeface="Heebo"/>
                <a:cs typeface="Heebo"/>
                <a:sym typeface="Heebo"/>
              </a:rPr>
              <a:t> for bounded ranges.</a:t>
            </a:r>
            <a:endParaRPr b="0" i="0" sz="1100" u="none" cap="none" strike="noStrike"/>
          </a:p>
        </p:txBody>
      </p:sp>
      <p:sp>
        <p:nvSpPr>
          <p:cNvPr id="600" name="Google Shape;600;p66"/>
          <p:cNvSpPr/>
          <p:nvPr/>
        </p:nvSpPr>
        <p:spPr>
          <a:xfrm>
            <a:off x="796008" y="3759101"/>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01" name="Google Shape;601;p66"/>
          <p:cNvSpPr/>
          <p:nvPr/>
        </p:nvSpPr>
        <p:spPr>
          <a:xfrm>
            <a:off x="496119" y="3609156"/>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02" name="Google Shape;602;p66"/>
          <p:cNvSpPr/>
          <p:nvPr/>
        </p:nvSpPr>
        <p:spPr>
          <a:xfrm>
            <a:off x="549288" y="3635723"/>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603" name="Google Shape;603;p66"/>
          <p:cNvSpPr/>
          <p:nvPr/>
        </p:nvSpPr>
        <p:spPr>
          <a:xfrm>
            <a:off x="1364382" y="359144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Prevent Data Leakage</a:t>
            </a:r>
            <a:endParaRPr b="0" i="0" sz="1400" u="none" cap="none" strike="noStrike"/>
          </a:p>
        </p:txBody>
      </p:sp>
      <p:sp>
        <p:nvSpPr>
          <p:cNvPr id="604" name="Google Shape;604;p66"/>
          <p:cNvSpPr/>
          <p:nvPr/>
        </p:nvSpPr>
        <p:spPr>
          <a:xfrm>
            <a:off x="1364382" y="3897958"/>
            <a:ext cx="7283499"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Always use </a:t>
            </a:r>
            <a:r>
              <a:rPr b="1" i="0" lang="en" sz="1100" u="none" cap="none" strike="noStrike">
                <a:solidFill>
                  <a:srgbClr val="4C4C4D"/>
                </a:solidFill>
                <a:latin typeface="Heebo"/>
                <a:ea typeface="Heebo"/>
                <a:cs typeface="Heebo"/>
                <a:sym typeface="Heebo"/>
              </a:rPr>
              <a:t>pipelines</a:t>
            </a:r>
            <a:r>
              <a:rPr b="0" i="0" lang="en" sz="1100" u="none" cap="none" strike="noStrike">
                <a:solidFill>
                  <a:srgbClr val="4C4C4D"/>
                </a:solidFill>
                <a:latin typeface="Heebo"/>
                <a:ea typeface="Heebo"/>
                <a:cs typeface="Heebo"/>
                <a:sym typeface="Heebo"/>
              </a:rPr>
              <a:t> to prevent data leakage.</a:t>
            </a:r>
            <a:endParaRPr b="0" i="0" sz="1100"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t>Encoding Categorical Variables</a:t>
            </a:r>
            <a:endParaRPr sz="5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8"/>
          <p:cNvSpPr/>
          <p:nvPr/>
        </p:nvSpPr>
        <p:spPr>
          <a:xfrm>
            <a:off x="496119" y="1909018"/>
            <a:ext cx="8151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Categorical Data Encoding: Speaking the Language of Machines</a:t>
            </a:r>
            <a:endParaRPr b="0" i="0" sz="2800" u="none" cap="none" strike="noStrike"/>
          </a:p>
        </p:txBody>
      </p:sp>
      <p:sp>
        <p:nvSpPr>
          <p:cNvPr id="616" name="Google Shape;616;p68"/>
          <p:cNvSpPr/>
          <p:nvPr/>
        </p:nvSpPr>
        <p:spPr>
          <a:xfrm>
            <a:off x="496119" y="3007593"/>
            <a:ext cx="815176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Translating human-readable categories into machine-digestible numbers, while avoiding bias. We'll learn to encode fairly.</a:t>
            </a:r>
            <a:endParaRPr b="0" i="0" sz="1100" u="none" cap="none" strike="noStrike"/>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p:nvPr/>
        </p:nvSpPr>
        <p:spPr>
          <a:xfrm>
            <a:off x="496119" y="1700883"/>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You’ll Learn</a:t>
            </a:r>
            <a:endParaRPr b="0" i="0" sz="2800" u="none" cap="none" strike="noStrike"/>
          </a:p>
        </p:txBody>
      </p:sp>
      <p:sp>
        <p:nvSpPr>
          <p:cNvPr id="623" name="Google Shape;623;p69"/>
          <p:cNvSpPr/>
          <p:nvPr/>
        </p:nvSpPr>
        <p:spPr>
          <a:xfrm>
            <a:off x="496119" y="249822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Why Encode?</a:t>
            </a:r>
            <a:endParaRPr b="0" i="0" sz="1400" u="none" cap="none" strike="noStrike"/>
          </a:p>
        </p:txBody>
      </p:sp>
      <p:sp>
        <p:nvSpPr>
          <p:cNvPr id="624" name="Google Shape;624;p69"/>
          <p:cNvSpPr/>
          <p:nvPr/>
        </p:nvSpPr>
        <p:spPr>
          <a:xfrm>
            <a:off x="496119" y="2861444"/>
            <a:ext cx="248632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Categorical data must be converted for ML models.</a:t>
            </a:r>
            <a:endParaRPr b="0" i="0" sz="1100" u="none" cap="none" strike="noStrike"/>
          </a:p>
        </p:txBody>
      </p:sp>
      <p:sp>
        <p:nvSpPr>
          <p:cNvPr id="625" name="Google Shape;625;p69"/>
          <p:cNvSpPr/>
          <p:nvPr/>
        </p:nvSpPr>
        <p:spPr>
          <a:xfrm>
            <a:off x="3333080" y="249822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How to Choose?</a:t>
            </a:r>
            <a:endParaRPr b="0" i="0" sz="1400" u="none" cap="none" strike="noStrike"/>
          </a:p>
        </p:txBody>
      </p:sp>
      <p:sp>
        <p:nvSpPr>
          <p:cNvPr id="626" name="Google Shape;626;p69"/>
          <p:cNvSpPr/>
          <p:nvPr/>
        </p:nvSpPr>
        <p:spPr>
          <a:xfrm>
            <a:off x="3333080" y="2861444"/>
            <a:ext cx="248632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Choose between label encoding and one-hot encoding.</a:t>
            </a:r>
            <a:endParaRPr b="0" i="0" sz="1100" u="none" cap="none" strike="noStrike"/>
          </a:p>
        </p:txBody>
      </p:sp>
      <p:sp>
        <p:nvSpPr>
          <p:cNvPr id="627" name="Google Shape;627;p69"/>
          <p:cNvSpPr/>
          <p:nvPr/>
        </p:nvSpPr>
        <p:spPr>
          <a:xfrm>
            <a:off x="6170042" y="249822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Avoid Pitfalls</a:t>
            </a:r>
            <a:endParaRPr b="0" i="0" sz="1400" u="none" cap="none" strike="noStrike"/>
          </a:p>
        </p:txBody>
      </p:sp>
      <p:sp>
        <p:nvSpPr>
          <p:cNvPr id="628" name="Google Shape;628;p69"/>
          <p:cNvSpPr/>
          <p:nvPr/>
        </p:nvSpPr>
        <p:spPr>
          <a:xfrm>
            <a:off x="6170042" y="2861444"/>
            <a:ext cx="248632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Avoid ordinal bias and dimensionality explosion.</a:t>
            </a:r>
            <a:endParaRPr b="0" i="0" sz="1100"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0"/>
          <p:cNvSpPr/>
          <p:nvPr/>
        </p:nvSpPr>
        <p:spPr>
          <a:xfrm>
            <a:off x="496126" y="912400"/>
            <a:ext cx="54918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The Risk of Arbitrary Encoding</a:t>
            </a:r>
            <a:endParaRPr b="0" i="0" sz="2800" u="none" cap="none" strike="noStrike"/>
          </a:p>
        </p:txBody>
      </p:sp>
      <p:sp>
        <p:nvSpPr>
          <p:cNvPr id="635" name="Google Shape;635;p70"/>
          <p:cNvSpPr/>
          <p:nvPr/>
        </p:nvSpPr>
        <p:spPr>
          <a:xfrm>
            <a:off x="496119" y="1638896"/>
            <a:ext cx="1358578" cy="816843"/>
          </a:xfrm>
          <a:prstGeom prst="roundRect">
            <a:avLst>
              <a:gd fmla="val 2603"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36" name="Google Shape;636;p70"/>
          <p:cNvSpPr/>
          <p:nvPr/>
        </p:nvSpPr>
        <p:spPr>
          <a:xfrm>
            <a:off x="1075729" y="1922711"/>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637" name="Google Shape;637;p70"/>
          <p:cNvSpPr/>
          <p:nvPr/>
        </p:nvSpPr>
        <p:spPr>
          <a:xfrm>
            <a:off x="1996446" y="1780650"/>
            <a:ext cx="38385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Algorithmic Misinterpretation</a:t>
            </a:r>
            <a:endParaRPr b="0" i="0" sz="1400" u="none" cap="none" strike="noStrike"/>
          </a:p>
        </p:txBody>
      </p:sp>
      <p:sp>
        <p:nvSpPr>
          <p:cNvPr id="638" name="Google Shape;638;p70"/>
          <p:cNvSpPr/>
          <p:nvPr/>
        </p:nvSpPr>
        <p:spPr>
          <a:xfrm>
            <a:off x="1996455" y="2087166"/>
            <a:ext cx="2233241"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Label encoding implies order.</a:t>
            </a:r>
            <a:endParaRPr b="0" i="0" sz="1100" u="none" cap="none" strike="noStrike"/>
          </a:p>
        </p:txBody>
      </p:sp>
      <p:sp>
        <p:nvSpPr>
          <p:cNvPr id="639" name="Google Shape;639;p70"/>
          <p:cNvSpPr/>
          <p:nvPr/>
        </p:nvSpPr>
        <p:spPr>
          <a:xfrm>
            <a:off x="1925538" y="2446214"/>
            <a:ext cx="6651501"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0" name="Google Shape;640;p70"/>
          <p:cNvSpPr/>
          <p:nvPr/>
        </p:nvSpPr>
        <p:spPr>
          <a:xfrm>
            <a:off x="496119" y="2526581"/>
            <a:ext cx="2717229" cy="816843"/>
          </a:xfrm>
          <a:prstGeom prst="roundRect">
            <a:avLst>
              <a:gd fmla="val 2603"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1" name="Google Shape;641;p70"/>
          <p:cNvSpPr/>
          <p:nvPr/>
        </p:nvSpPr>
        <p:spPr>
          <a:xfrm>
            <a:off x="1755056" y="2810396"/>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642" name="Google Shape;642;p70"/>
          <p:cNvSpPr/>
          <p:nvPr/>
        </p:nvSpPr>
        <p:spPr>
          <a:xfrm>
            <a:off x="3355107" y="266833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Real-World Impact</a:t>
            </a:r>
            <a:endParaRPr b="0" i="0" sz="1400" u="none" cap="none" strike="noStrike"/>
          </a:p>
        </p:txBody>
      </p:sp>
      <p:sp>
        <p:nvSpPr>
          <p:cNvPr id="643" name="Google Shape;643;p70"/>
          <p:cNvSpPr/>
          <p:nvPr/>
        </p:nvSpPr>
        <p:spPr>
          <a:xfrm>
            <a:off x="3355107" y="2974851"/>
            <a:ext cx="1988121"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Biased loan approvals possible.</a:t>
            </a:r>
            <a:endParaRPr b="0" i="0" sz="1100" u="none" cap="none" strike="noStrike"/>
          </a:p>
        </p:txBody>
      </p:sp>
      <p:sp>
        <p:nvSpPr>
          <p:cNvPr id="644" name="Google Shape;644;p70"/>
          <p:cNvSpPr/>
          <p:nvPr/>
        </p:nvSpPr>
        <p:spPr>
          <a:xfrm>
            <a:off x="3284190" y="3333899"/>
            <a:ext cx="5292849"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5" name="Google Shape;645;p70"/>
          <p:cNvSpPr/>
          <p:nvPr/>
        </p:nvSpPr>
        <p:spPr>
          <a:xfrm>
            <a:off x="496119" y="3414266"/>
            <a:ext cx="4075881" cy="816843"/>
          </a:xfrm>
          <a:prstGeom prst="roundRect">
            <a:avLst>
              <a:gd fmla="val 2603"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6" name="Google Shape;646;p70"/>
          <p:cNvSpPr/>
          <p:nvPr/>
        </p:nvSpPr>
        <p:spPr>
          <a:xfrm>
            <a:off x="2434382" y="3698081"/>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3</a:t>
            </a:r>
            <a:endParaRPr b="0" i="0" sz="1600" u="none" cap="none" strike="noStrike"/>
          </a:p>
        </p:txBody>
      </p:sp>
      <p:sp>
        <p:nvSpPr>
          <p:cNvPr id="647" name="Google Shape;647;p70"/>
          <p:cNvSpPr/>
          <p:nvPr/>
        </p:nvSpPr>
        <p:spPr>
          <a:xfrm>
            <a:off x="4713759" y="3556025"/>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Key Insight</a:t>
            </a:r>
            <a:endParaRPr b="0" i="0" sz="1400" u="none" cap="none" strike="noStrike"/>
          </a:p>
        </p:txBody>
      </p:sp>
      <p:sp>
        <p:nvSpPr>
          <p:cNvPr id="648" name="Google Shape;648;p70"/>
          <p:cNvSpPr/>
          <p:nvPr/>
        </p:nvSpPr>
        <p:spPr>
          <a:xfrm>
            <a:off x="4713759" y="3862536"/>
            <a:ext cx="1952997"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Treats numbers as continuous.</a:t>
            </a:r>
            <a:endParaRPr b="0" i="0" sz="1100"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descr="preencoded.png" id="654" name="Google Shape;654;p71"/>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pic>
        <p:nvPicPr>
          <p:cNvPr descr="preencoded.png" id="655" name="Google Shape;655;p71"/>
          <p:cNvPicPr preferRelativeResize="0"/>
          <p:nvPr/>
        </p:nvPicPr>
        <p:blipFill rotWithShape="1">
          <a:blip r:embed="rId4">
            <a:alphaModFix/>
          </a:blip>
          <a:srcRect b="0" l="0" r="0" t="0"/>
          <a:stretch/>
        </p:blipFill>
        <p:spPr>
          <a:xfrm>
            <a:off x="6774656" y="1540669"/>
            <a:ext cx="1309688" cy="2062163"/>
          </a:xfrm>
          <a:prstGeom prst="rect">
            <a:avLst/>
          </a:prstGeom>
          <a:noFill/>
          <a:ln>
            <a:noFill/>
          </a:ln>
        </p:spPr>
      </p:pic>
      <p:sp>
        <p:nvSpPr>
          <p:cNvPr id="656" name="Google Shape;656;p71"/>
          <p:cNvSpPr/>
          <p:nvPr/>
        </p:nvSpPr>
        <p:spPr>
          <a:xfrm>
            <a:off x="496125" y="390300"/>
            <a:ext cx="4769100" cy="4209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152D47"/>
              </a:buClr>
              <a:buSzPts val="2600"/>
              <a:buFont typeface="Crimson Pro SemiBold"/>
              <a:buNone/>
            </a:pPr>
            <a:r>
              <a:rPr b="1" i="0" lang="en" sz="2600" u="none" cap="none" strike="noStrike">
                <a:solidFill>
                  <a:srgbClr val="152D47"/>
                </a:solidFill>
                <a:latin typeface="Crimson Pro SemiBold"/>
                <a:ea typeface="Crimson Pro SemiBold"/>
                <a:cs typeface="Crimson Pro SemiBold"/>
                <a:sym typeface="Crimson Pro SemiBold"/>
              </a:rPr>
              <a:t>Label Encoding: Simple but Risky</a:t>
            </a:r>
            <a:endParaRPr b="0" i="0" sz="2600" u="none" cap="none" strike="noStrike"/>
          </a:p>
        </p:txBody>
      </p:sp>
      <p:sp>
        <p:nvSpPr>
          <p:cNvPr id="657" name="Google Shape;657;p71"/>
          <p:cNvSpPr/>
          <p:nvPr/>
        </p:nvSpPr>
        <p:spPr>
          <a:xfrm>
            <a:off x="496119" y="1164654"/>
            <a:ext cx="303014" cy="303014"/>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58" name="Google Shape;658;p71"/>
          <p:cNvSpPr/>
          <p:nvPr/>
        </p:nvSpPr>
        <p:spPr>
          <a:xfrm>
            <a:off x="933747" y="1164654"/>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When to Use</a:t>
            </a:r>
            <a:endParaRPr b="0" i="0" sz="1300" u="none" cap="none" strike="noStrike"/>
          </a:p>
        </p:txBody>
      </p:sp>
      <p:sp>
        <p:nvSpPr>
          <p:cNvPr id="659" name="Google Shape;659;p71"/>
          <p:cNvSpPr/>
          <p:nvPr/>
        </p:nvSpPr>
        <p:spPr>
          <a:xfrm>
            <a:off x="933747" y="1455763"/>
            <a:ext cx="4285134"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Ordinal data with inherent order.</a:t>
            </a:r>
            <a:endParaRPr b="0" i="0" sz="1000" u="none" cap="none" strike="noStrike"/>
          </a:p>
        </p:txBody>
      </p:sp>
      <p:sp>
        <p:nvSpPr>
          <p:cNvPr id="660" name="Google Shape;660;p71"/>
          <p:cNvSpPr/>
          <p:nvPr/>
        </p:nvSpPr>
        <p:spPr>
          <a:xfrm>
            <a:off x="496119" y="1957388"/>
            <a:ext cx="303014" cy="303014"/>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61" name="Google Shape;661;p71"/>
          <p:cNvSpPr/>
          <p:nvPr/>
        </p:nvSpPr>
        <p:spPr>
          <a:xfrm>
            <a:off x="933747" y="1957388"/>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Tree-Based Models</a:t>
            </a:r>
            <a:endParaRPr b="0" i="0" sz="1300" u="none" cap="none" strike="noStrike"/>
          </a:p>
        </p:txBody>
      </p:sp>
      <p:sp>
        <p:nvSpPr>
          <p:cNvPr id="662" name="Google Shape;662;p71"/>
          <p:cNvSpPr/>
          <p:nvPr/>
        </p:nvSpPr>
        <p:spPr>
          <a:xfrm>
            <a:off x="933747" y="2248496"/>
            <a:ext cx="4285134"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Ignore false order.</a:t>
            </a:r>
            <a:endParaRPr b="0" i="0" sz="1000" u="none" cap="none" strike="noStrike"/>
          </a:p>
        </p:txBody>
      </p:sp>
      <p:sp>
        <p:nvSpPr>
          <p:cNvPr id="663" name="Google Shape;663;p71"/>
          <p:cNvSpPr/>
          <p:nvPr/>
        </p:nvSpPr>
        <p:spPr>
          <a:xfrm>
            <a:off x="496119" y="2750121"/>
            <a:ext cx="303014" cy="303014"/>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64" name="Google Shape;664;p71"/>
          <p:cNvSpPr/>
          <p:nvPr/>
        </p:nvSpPr>
        <p:spPr>
          <a:xfrm>
            <a:off x="933747" y="2750121"/>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Example</a:t>
            </a:r>
            <a:endParaRPr b="0" i="0" sz="1300" u="none" cap="none" strike="noStrike"/>
          </a:p>
        </p:txBody>
      </p:sp>
      <p:sp>
        <p:nvSpPr>
          <p:cNvPr id="665" name="Google Shape;665;p71"/>
          <p:cNvSpPr/>
          <p:nvPr/>
        </p:nvSpPr>
        <p:spPr>
          <a:xfrm>
            <a:off x="933747" y="3111996"/>
            <a:ext cx="4285134" cy="8484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66" name="Google Shape;666;p71"/>
          <p:cNvSpPr/>
          <p:nvPr/>
        </p:nvSpPr>
        <p:spPr>
          <a:xfrm>
            <a:off x="927051" y="3111996"/>
            <a:ext cx="4298528" cy="8484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67" name="Google Shape;667;p71"/>
          <p:cNvSpPr/>
          <p:nvPr/>
        </p:nvSpPr>
        <p:spPr>
          <a:xfrm>
            <a:off x="1061666" y="3212976"/>
            <a:ext cx="4029298" cy="64650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from sklearn.preprocessing import LabelEncoder</a:t>
            </a:r>
            <a:endParaRPr b="0" i="0" sz="1000" u="none" cap="none" strike="noStrike"/>
          </a:p>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encoder = LabelEncoder()</a:t>
            </a:r>
            <a:endParaRPr b="0" i="0" sz="1000" u="none" cap="none" strike="noStrike"/>
          </a:p>
          <a:p>
            <a:pPr indent="0" lvl="0" marL="0" marR="0" rtl="0" algn="l">
              <a:lnSpc>
                <a:spcPct val="163636"/>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df['Size'] = encoder.fit_transform(df['Size'])</a:t>
            </a:r>
            <a:endParaRPr b="0" i="0" sz="1000" u="none" cap="none" strike="noStrike"/>
          </a:p>
        </p:txBody>
      </p:sp>
      <p:sp>
        <p:nvSpPr>
          <p:cNvPr id="668" name="Google Shape;668;p71"/>
          <p:cNvSpPr/>
          <p:nvPr/>
        </p:nvSpPr>
        <p:spPr>
          <a:xfrm>
            <a:off x="496119" y="4246588"/>
            <a:ext cx="303014" cy="303014"/>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69" name="Google Shape;669;p71"/>
          <p:cNvSpPr/>
          <p:nvPr/>
        </p:nvSpPr>
        <p:spPr>
          <a:xfrm>
            <a:off x="933747" y="4246588"/>
            <a:ext cx="1683469" cy="21036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Risk</a:t>
            </a:r>
            <a:endParaRPr b="0" i="0" sz="1300" u="none" cap="none" strike="noStrike"/>
          </a:p>
        </p:txBody>
      </p:sp>
      <p:sp>
        <p:nvSpPr>
          <p:cNvPr id="670" name="Google Shape;670;p71"/>
          <p:cNvSpPr/>
          <p:nvPr/>
        </p:nvSpPr>
        <p:spPr>
          <a:xfrm>
            <a:off x="933747" y="4537695"/>
            <a:ext cx="4285134" cy="21550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Misleading assumptions.</a:t>
            </a:r>
            <a:endParaRPr b="0" i="0" sz="1000"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descr="preencoded.png" id="676" name="Google Shape;676;p72"/>
          <p:cNvPicPr preferRelativeResize="0"/>
          <p:nvPr/>
        </p:nvPicPr>
        <p:blipFill rotWithShape="1">
          <a:blip r:embed="rId3">
            <a:alphaModFix/>
          </a:blip>
          <a:srcRect b="0" l="0" r="0" t="0"/>
          <a:stretch/>
        </p:blipFill>
        <p:spPr>
          <a:xfrm>
            <a:off x="0" y="0"/>
            <a:ext cx="3429000" cy="5143500"/>
          </a:xfrm>
          <a:prstGeom prst="rect">
            <a:avLst/>
          </a:prstGeom>
          <a:noFill/>
          <a:ln>
            <a:noFill/>
          </a:ln>
        </p:spPr>
      </p:pic>
      <p:pic>
        <p:nvPicPr>
          <p:cNvPr descr="preencoded.png" id="677" name="Google Shape;677;p72"/>
          <p:cNvPicPr preferRelativeResize="0"/>
          <p:nvPr/>
        </p:nvPicPr>
        <p:blipFill rotWithShape="1">
          <a:blip r:embed="rId4">
            <a:alphaModFix/>
          </a:blip>
          <a:srcRect b="0" l="0" r="0" t="0"/>
          <a:stretch/>
        </p:blipFill>
        <p:spPr>
          <a:xfrm>
            <a:off x="807244" y="1564481"/>
            <a:ext cx="1814513" cy="2014538"/>
          </a:xfrm>
          <a:prstGeom prst="rect">
            <a:avLst/>
          </a:prstGeom>
          <a:noFill/>
          <a:ln>
            <a:noFill/>
          </a:ln>
        </p:spPr>
      </p:pic>
      <p:sp>
        <p:nvSpPr>
          <p:cNvPr id="678" name="Google Shape;678;p72"/>
          <p:cNvSpPr/>
          <p:nvPr/>
        </p:nvSpPr>
        <p:spPr>
          <a:xfrm>
            <a:off x="3925119" y="611014"/>
            <a:ext cx="4722763" cy="7974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2500"/>
              <a:buFont typeface="Crimson Pro SemiBold"/>
              <a:buNone/>
            </a:pPr>
            <a:r>
              <a:rPr b="1" i="0" lang="en" sz="2500" u="none" cap="none" strike="noStrike">
                <a:solidFill>
                  <a:srgbClr val="152D47"/>
                </a:solidFill>
                <a:latin typeface="Crimson Pro SemiBold"/>
                <a:ea typeface="Crimson Pro SemiBold"/>
                <a:cs typeface="Crimson Pro SemiBold"/>
                <a:sym typeface="Crimson Pro SemiBold"/>
              </a:rPr>
              <a:t>One-Hot Encoding: The Gold Standard</a:t>
            </a:r>
            <a:endParaRPr b="0" i="0" sz="2500" u="none" cap="none" strike="noStrike"/>
          </a:p>
        </p:txBody>
      </p:sp>
      <p:pic>
        <p:nvPicPr>
          <p:cNvPr descr="preencoded.png" id="679" name="Google Shape;679;p72"/>
          <p:cNvPicPr preferRelativeResize="0"/>
          <p:nvPr/>
        </p:nvPicPr>
        <p:blipFill rotWithShape="1">
          <a:blip r:embed="rId5">
            <a:alphaModFix/>
          </a:blip>
          <a:srcRect b="0" l="0" r="0" t="0"/>
          <a:stretch/>
        </p:blipFill>
        <p:spPr>
          <a:xfrm>
            <a:off x="3925119" y="1599754"/>
            <a:ext cx="637952" cy="765497"/>
          </a:xfrm>
          <a:prstGeom prst="rect">
            <a:avLst/>
          </a:prstGeom>
          <a:noFill/>
          <a:ln>
            <a:noFill/>
          </a:ln>
        </p:spPr>
      </p:pic>
      <p:sp>
        <p:nvSpPr>
          <p:cNvPr id="680" name="Google Shape;680;p72"/>
          <p:cNvSpPr/>
          <p:nvPr/>
        </p:nvSpPr>
        <p:spPr>
          <a:xfrm>
            <a:off x="4754389" y="1727299"/>
            <a:ext cx="1594842"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Method</a:t>
            </a:r>
            <a:endParaRPr b="0" i="0" sz="1300" u="none" cap="none" strike="noStrike"/>
          </a:p>
        </p:txBody>
      </p:sp>
      <p:sp>
        <p:nvSpPr>
          <p:cNvPr id="681" name="Google Shape;681;p72"/>
          <p:cNvSpPr/>
          <p:nvPr/>
        </p:nvSpPr>
        <p:spPr>
          <a:xfrm>
            <a:off x="4754389" y="2003078"/>
            <a:ext cx="3893493" cy="20419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Binary column per category.</a:t>
            </a:r>
            <a:endParaRPr b="0" i="0" sz="1000" u="none" cap="none" strike="noStrike"/>
          </a:p>
        </p:txBody>
      </p:sp>
      <p:pic>
        <p:nvPicPr>
          <p:cNvPr descr="preencoded.png" id="682" name="Google Shape;682;p72"/>
          <p:cNvPicPr preferRelativeResize="0"/>
          <p:nvPr/>
        </p:nvPicPr>
        <p:blipFill rotWithShape="1">
          <a:blip r:embed="rId6">
            <a:alphaModFix/>
          </a:blip>
          <a:srcRect b="0" l="0" r="0" t="0"/>
          <a:stretch/>
        </p:blipFill>
        <p:spPr>
          <a:xfrm>
            <a:off x="3925119" y="2365251"/>
            <a:ext cx="637952" cy="765497"/>
          </a:xfrm>
          <a:prstGeom prst="rect">
            <a:avLst/>
          </a:prstGeom>
          <a:noFill/>
          <a:ln>
            <a:noFill/>
          </a:ln>
        </p:spPr>
      </p:pic>
      <p:sp>
        <p:nvSpPr>
          <p:cNvPr id="683" name="Google Shape;683;p72"/>
          <p:cNvSpPr/>
          <p:nvPr/>
        </p:nvSpPr>
        <p:spPr>
          <a:xfrm>
            <a:off x="4754389" y="2492797"/>
            <a:ext cx="1594842"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When to Use</a:t>
            </a:r>
            <a:endParaRPr b="0" i="0" sz="1300" u="none" cap="none" strike="noStrike"/>
          </a:p>
        </p:txBody>
      </p:sp>
      <p:sp>
        <p:nvSpPr>
          <p:cNvPr id="684" name="Google Shape;684;p72"/>
          <p:cNvSpPr/>
          <p:nvPr/>
        </p:nvSpPr>
        <p:spPr>
          <a:xfrm>
            <a:off x="4754389" y="2768575"/>
            <a:ext cx="3893493" cy="20419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C4C4D"/>
              </a:buClr>
              <a:buSzPts val="1000"/>
              <a:buFont typeface="Heebo"/>
              <a:buNone/>
            </a:pPr>
            <a:r>
              <a:rPr b="0" i="0" lang="en" sz="1000" u="none" cap="none" strike="noStrike">
                <a:solidFill>
                  <a:srgbClr val="4C4C4D"/>
                </a:solidFill>
                <a:latin typeface="Heebo"/>
                <a:ea typeface="Heebo"/>
                <a:cs typeface="Heebo"/>
                <a:sym typeface="Heebo"/>
              </a:rPr>
              <a:t>Nominal data (no order).</a:t>
            </a:r>
            <a:endParaRPr b="0" i="0" sz="1000" u="none" cap="none" strike="noStrike"/>
          </a:p>
        </p:txBody>
      </p:sp>
      <p:pic>
        <p:nvPicPr>
          <p:cNvPr descr="preencoded.png" id="685" name="Google Shape;685;p72"/>
          <p:cNvPicPr preferRelativeResize="0"/>
          <p:nvPr/>
        </p:nvPicPr>
        <p:blipFill rotWithShape="1">
          <a:blip r:embed="rId7">
            <a:alphaModFix/>
          </a:blip>
          <a:srcRect b="0" l="0" r="0" t="0"/>
          <a:stretch/>
        </p:blipFill>
        <p:spPr>
          <a:xfrm>
            <a:off x="3925119" y="3130749"/>
            <a:ext cx="637952" cy="1401663"/>
          </a:xfrm>
          <a:prstGeom prst="rect">
            <a:avLst/>
          </a:prstGeom>
          <a:noFill/>
          <a:ln>
            <a:noFill/>
          </a:ln>
        </p:spPr>
      </p:pic>
      <p:sp>
        <p:nvSpPr>
          <p:cNvPr id="686" name="Google Shape;686;p72"/>
          <p:cNvSpPr/>
          <p:nvPr/>
        </p:nvSpPr>
        <p:spPr>
          <a:xfrm>
            <a:off x="4754389" y="3258294"/>
            <a:ext cx="1594842" cy="1992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Code Snippet</a:t>
            </a:r>
            <a:endParaRPr b="0" i="0" sz="1300" u="none" cap="none" strike="noStrike"/>
          </a:p>
        </p:txBody>
      </p:sp>
      <p:sp>
        <p:nvSpPr>
          <p:cNvPr id="687" name="Google Shape;687;p72"/>
          <p:cNvSpPr/>
          <p:nvPr/>
        </p:nvSpPr>
        <p:spPr>
          <a:xfrm>
            <a:off x="4754389" y="3601046"/>
            <a:ext cx="3893493" cy="803821"/>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88" name="Google Shape;688;p72"/>
          <p:cNvSpPr/>
          <p:nvPr/>
        </p:nvSpPr>
        <p:spPr>
          <a:xfrm>
            <a:off x="4748064" y="3601046"/>
            <a:ext cx="3906143" cy="803821"/>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89" name="Google Shape;689;p72"/>
          <p:cNvSpPr/>
          <p:nvPr/>
        </p:nvSpPr>
        <p:spPr>
          <a:xfrm>
            <a:off x="4875609" y="3696668"/>
            <a:ext cx="3651051" cy="61257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from sklearn.preprocessing import OneHotEncoder</a:t>
            </a:r>
            <a:endParaRPr b="0" i="0" sz="1000" u="none" cap="none" strike="noStrike"/>
          </a:p>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encoder = OneHotEncoder(drop='first')</a:t>
            </a:r>
            <a:endParaRPr b="0" i="0" sz="1000" u="none" cap="none" strike="noStrike"/>
          </a:p>
          <a:p>
            <a:pPr indent="0" lvl="0" marL="0" marR="0" rtl="0" algn="l">
              <a:lnSpc>
                <a:spcPct val="159375"/>
              </a:lnSpc>
              <a:spcBef>
                <a:spcPts val="0"/>
              </a:spcBef>
              <a:spcAft>
                <a:spcPts val="0"/>
              </a:spcAft>
              <a:buClr>
                <a:srgbClr val="4C4C4D"/>
              </a:buClr>
              <a:buSzPts val="1000"/>
              <a:buFont typeface="Consolas"/>
              <a:buNone/>
            </a:pPr>
            <a:r>
              <a:rPr b="0" i="0" lang="en" sz="1000" u="none" cap="none" strike="noStrike">
                <a:solidFill>
                  <a:srgbClr val="4C4C4D"/>
                </a:solidFill>
                <a:highlight>
                  <a:srgbClr val="CCD7FF"/>
                </a:highlight>
                <a:latin typeface="Consolas"/>
                <a:ea typeface="Consolas"/>
                <a:cs typeface="Consolas"/>
                <a:sym typeface="Consolas"/>
              </a:rPr>
              <a:t>encoded = encoder.fit_transform(df[['Embarked']])</a:t>
            </a:r>
            <a:endParaRPr b="0" i="0" sz="1000" u="none" cap="none" strike="noStrike"/>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preencoded.png" id="695" name="Google Shape;695;p73"/>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pic>
        <p:nvPicPr>
          <p:cNvPr descr="preencoded.png" id="696" name="Google Shape;696;p73"/>
          <p:cNvPicPr preferRelativeResize="0"/>
          <p:nvPr/>
        </p:nvPicPr>
        <p:blipFill rotWithShape="1">
          <a:blip r:embed="rId4">
            <a:alphaModFix/>
          </a:blip>
          <a:srcRect b="0" l="0" r="0" t="0"/>
          <a:stretch/>
        </p:blipFill>
        <p:spPr>
          <a:xfrm>
            <a:off x="7213551" y="177180"/>
            <a:ext cx="1574899" cy="4789140"/>
          </a:xfrm>
          <a:prstGeom prst="rect">
            <a:avLst/>
          </a:prstGeom>
          <a:noFill/>
          <a:ln>
            <a:noFill/>
          </a:ln>
        </p:spPr>
      </p:pic>
      <p:sp>
        <p:nvSpPr>
          <p:cNvPr id="697" name="Google Shape;697;p73"/>
          <p:cNvSpPr/>
          <p:nvPr/>
        </p:nvSpPr>
        <p:spPr>
          <a:xfrm>
            <a:off x="496119" y="1200299"/>
            <a:ext cx="3866480"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The Dummy Variable Trap</a:t>
            </a:r>
            <a:endParaRPr b="0" i="0" sz="2800" u="none" cap="none" strike="noStrike"/>
          </a:p>
        </p:txBody>
      </p:sp>
      <p:sp>
        <p:nvSpPr>
          <p:cNvPr id="698" name="Google Shape;698;p73"/>
          <p:cNvSpPr/>
          <p:nvPr/>
        </p:nvSpPr>
        <p:spPr>
          <a:xfrm>
            <a:off x="496119" y="1855887"/>
            <a:ext cx="2862039" cy="1128713"/>
          </a:xfrm>
          <a:prstGeom prst="roundRect">
            <a:avLst>
              <a:gd fmla="val 1884"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99" name="Google Shape;699;p73"/>
          <p:cNvSpPr/>
          <p:nvPr/>
        </p:nvSpPr>
        <p:spPr>
          <a:xfrm>
            <a:off x="637878" y="199764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Problem</a:t>
            </a:r>
            <a:endParaRPr b="0" i="0" sz="1400" u="none" cap="none" strike="noStrike"/>
          </a:p>
        </p:txBody>
      </p:sp>
      <p:sp>
        <p:nvSpPr>
          <p:cNvPr id="700" name="Google Shape;700;p73"/>
          <p:cNvSpPr/>
          <p:nvPr/>
        </p:nvSpPr>
        <p:spPr>
          <a:xfrm>
            <a:off x="637878" y="2304157"/>
            <a:ext cx="2578522"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Multicollinearity is created.</a:t>
            </a:r>
            <a:endParaRPr b="0" i="0" sz="1100" u="none" cap="none" strike="noStrike"/>
          </a:p>
        </p:txBody>
      </p:sp>
      <p:sp>
        <p:nvSpPr>
          <p:cNvPr id="701" name="Google Shape;701;p73"/>
          <p:cNvSpPr/>
          <p:nvPr/>
        </p:nvSpPr>
        <p:spPr>
          <a:xfrm>
            <a:off x="637878" y="2616026"/>
            <a:ext cx="2578522"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1" lang="en" sz="1100" u="none" cap="none" strike="noStrike">
                <a:solidFill>
                  <a:srgbClr val="4C4C4D"/>
                </a:solidFill>
                <a:latin typeface="Heebo"/>
                <a:ea typeface="Heebo"/>
                <a:cs typeface="Heebo"/>
                <a:sym typeface="Heebo"/>
              </a:rPr>
              <a:t>Y</a:t>
            </a:r>
            <a:r>
              <a:rPr b="0" i="0" lang="en" sz="1100" u="none" cap="none" strike="noStrike">
                <a:solidFill>
                  <a:srgbClr val="4C4C4D"/>
                </a:solidFill>
                <a:latin typeface="Heebo"/>
                <a:ea typeface="Heebo"/>
                <a:cs typeface="Heebo"/>
                <a:sym typeface="Heebo"/>
              </a:rPr>
              <a:t>=</a:t>
            </a:r>
            <a:r>
              <a:rPr b="0" i="1" lang="en" sz="1100" u="none" cap="none" strike="noStrike">
                <a:solidFill>
                  <a:srgbClr val="4C4C4D"/>
                </a:solidFill>
                <a:latin typeface="Heebo"/>
                <a:ea typeface="Heebo"/>
                <a:cs typeface="Heebo"/>
                <a:sym typeface="Heebo"/>
              </a:rPr>
              <a:t>β</a:t>
            </a:r>
            <a:r>
              <a:rPr b="0" i="0" lang="en" sz="1100" u="none" cap="none" strike="noStrike">
                <a:solidFill>
                  <a:srgbClr val="4C4C4D"/>
                </a:solidFill>
                <a:latin typeface="Heebo"/>
                <a:ea typeface="Heebo"/>
                <a:cs typeface="Heebo"/>
                <a:sym typeface="Heebo"/>
              </a:rPr>
              <a:t>0​ + </a:t>
            </a:r>
            <a:r>
              <a:rPr b="0" i="1" lang="en" sz="1100" u="none" cap="none" strike="noStrike">
                <a:solidFill>
                  <a:srgbClr val="4C4C4D"/>
                </a:solidFill>
                <a:latin typeface="Heebo"/>
                <a:ea typeface="Heebo"/>
                <a:cs typeface="Heebo"/>
                <a:sym typeface="Heebo"/>
              </a:rPr>
              <a:t>β</a:t>
            </a:r>
            <a:r>
              <a:rPr b="0" i="0" lang="en" sz="1100" u="none" cap="none" strike="noStrike">
                <a:solidFill>
                  <a:srgbClr val="4C4C4D"/>
                </a:solidFill>
                <a:latin typeface="Heebo"/>
                <a:ea typeface="Heebo"/>
                <a:cs typeface="Heebo"/>
                <a:sym typeface="Heebo"/>
              </a:rPr>
              <a:t>1​</a:t>
            </a:r>
            <a:r>
              <a:rPr b="0" i="1" lang="en" sz="1100" u="none" cap="none" strike="noStrike">
                <a:solidFill>
                  <a:srgbClr val="4C4C4D"/>
                </a:solidFill>
                <a:latin typeface="Heebo"/>
                <a:ea typeface="Heebo"/>
                <a:cs typeface="Heebo"/>
                <a:sym typeface="Heebo"/>
              </a:rPr>
              <a:t>X</a:t>
            </a:r>
            <a:r>
              <a:rPr b="0" i="0" lang="en" sz="1100" u="none" cap="none" strike="noStrike">
                <a:solidFill>
                  <a:srgbClr val="4C4C4D"/>
                </a:solidFill>
                <a:latin typeface="Heebo"/>
                <a:ea typeface="Heebo"/>
                <a:cs typeface="Heebo"/>
                <a:sym typeface="Heebo"/>
              </a:rPr>
              <a:t>1​ + </a:t>
            </a:r>
            <a:r>
              <a:rPr b="0" i="1" lang="en" sz="1100" u="none" cap="none" strike="noStrike">
                <a:solidFill>
                  <a:srgbClr val="4C4C4D"/>
                </a:solidFill>
                <a:latin typeface="Heebo"/>
                <a:ea typeface="Heebo"/>
                <a:cs typeface="Heebo"/>
                <a:sym typeface="Heebo"/>
              </a:rPr>
              <a:t>β</a:t>
            </a:r>
            <a:r>
              <a:rPr b="0" i="0" lang="en" sz="1100" u="none" cap="none" strike="noStrike">
                <a:solidFill>
                  <a:srgbClr val="4C4C4D"/>
                </a:solidFill>
                <a:latin typeface="Heebo"/>
                <a:ea typeface="Heebo"/>
                <a:cs typeface="Heebo"/>
                <a:sym typeface="Heebo"/>
              </a:rPr>
              <a:t>2​</a:t>
            </a:r>
            <a:r>
              <a:rPr b="0" i="1" lang="en" sz="1100" u="none" cap="none" strike="noStrike">
                <a:solidFill>
                  <a:srgbClr val="4C4C4D"/>
                </a:solidFill>
                <a:latin typeface="Heebo"/>
                <a:ea typeface="Heebo"/>
                <a:cs typeface="Heebo"/>
                <a:sym typeface="Heebo"/>
              </a:rPr>
              <a:t>X</a:t>
            </a:r>
            <a:r>
              <a:rPr b="0" i="0" lang="en" sz="1100" u="none" cap="none" strike="noStrike">
                <a:solidFill>
                  <a:srgbClr val="4C4C4D"/>
                </a:solidFill>
                <a:latin typeface="Heebo"/>
                <a:ea typeface="Heebo"/>
                <a:cs typeface="Heebo"/>
                <a:sym typeface="Heebo"/>
              </a:rPr>
              <a:t>2​ +… + </a:t>
            </a:r>
            <a:r>
              <a:rPr b="0" i="1" lang="en" sz="1100" u="none" cap="none" strike="noStrike">
                <a:solidFill>
                  <a:srgbClr val="4C4C4D"/>
                </a:solidFill>
                <a:latin typeface="Heebo"/>
                <a:ea typeface="Heebo"/>
                <a:cs typeface="Heebo"/>
                <a:sym typeface="Heebo"/>
              </a:rPr>
              <a:t>βn</a:t>
            </a:r>
            <a:r>
              <a:rPr b="0" i="0" lang="en" sz="1100" u="none" cap="none" strike="noStrike">
                <a:solidFill>
                  <a:srgbClr val="4C4C4D"/>
                </a:solidFill>
                <a:latin typeface="Heebo"/>
                <a:ea typeface="Heebo"/>
                <a:cs typeface="Heebo"/>
                <a:sym typeface="Heebo"/>
              </a:rPr>
              <a:t>​</a:t>
            </a:r>
            <a:r>
              <a:rPr b="0" i="1" lang="en" sz="1100" u="none" cap="none" strike="noStrike">
                <a:solidFill>
                  <a:srgbClr val="4C4C4D"/>
                </a:solidFill>
                <a:latin typeface="Heebo"/>
                <a:ea typeface="Heebo"/>
                <a:cs typeface="Heebo"/>
                <a:sym typeface="Heebo"/>
              </a:rPr>
              <a:t>Xn</a:t>
            </a:r>
            <a:r>
              <a:rPr b="0" i="0" lang="en" sz="1100" u="none" cap="none" strike="noStrike">
                <a:solidFill>
                  <a:srgbClr val="4C4C4D"/>
                </a:solidFill>
                <a:latin typeface="Heebo"/>
                <a:ea typeface="Heebo"/>
                <a:cs typeface="Heebo"/>
                <a:sym typeface="Heebo"/>
              </a:rPr>
              <a:t>​ + </a:t>
            </a:r>
            <a:r>
              <a:rPr b="0" i="1" lang="en" sz="1100" u="none" cap="none" strike="noStrike">
                <a:solidFill>
                  <a:srgbClr val="4C4C4D"/>
                </a:solidFill>
                <a:latin typeface="Heebo"/>
                <a:ea typeface="Heebo"/>
                <a:cs typeface="Heebo"/>
                <a:sym typeface="Heebo"/>
              </a:rPr>
              <a:t>ϵ</a:t>
            </a:r>
            <a:endParaRPr b="0" i="0" sz="1100" u="none" cap="none" strike="noStrike"/>
          </a:p>
        </p:txBody>
      </p:sp>
      <p:sp>
        <p:nvSpPr>
          <p:cNvPr id="702" name="Google Shape;702;p73"/>
          <p:cNvSpPr/>
          <p:nvPr/>
        </p:nvSpPr>
        <p:spPr>
          <a:xfrm>
            <a:off x="3499917" y="1855887"/>
            <a:ext cx="2862039" cy="1128713"/>
          </a:xfrm>
          <a:prstGeom prst="roundRect">
            <a:avLst>
              <a:gd fmla="val 1884"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03" name="Google Shape;703;p73"/>
          <p:cNvSpPr/>
          <p:nvPr/>
        </p:nvSpPr>
        <p:spPr>
          <a:xfrm>
            <a:off x="3641676" y="199764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Solution</a:t>
            </a:r>
            <a:endParaRPr b="0" i="0" sz="1400" u="none" cap="none" strike="noStrike"/>
          </a:p>
        </p:txBody>
      </p:sp>
      <p:sp>
        <p:nvSpPr>
          <p:cNvPr id="704" name="Google Shape;704;p73"/>
          <p:cNvSpPr/>
          <p:nvPr/>
        </p:nvSpPr>
        <p:spPr>
          <a:xfrm>
            <a:off x="3641676" y="2304157"/>
            <a:ext cx="2578522"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Drop one column.</a:t>
            </a:r>
            <a:endParaRPr b="0" i="0" sz="1100" u="none" cap="none" strike="noStrike"/>
          </a:p>
        </p:txBody>
      </p:sp>
      <p:sp>
        <p:nvSpPr>
          <p:cNvPr id="705" name="Google Shape;705;p73"/>
          <p:cNvSpPr/>
          <p:nvPr/>
        </p:nvSpPr>
        <p:spPr>
          <a:xfrm>
            <a:off x="496119" y="3126358"/>
            <a:ext cx="5865763" cy="816843"/>
          </a:xfrm>
          <a:prstGeom prst="roundRect">
            <a:avLst>
              <a:gd fmla="val 2603"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06" name="Google Shape;706;p73"/>
          <p:cNvSpPr/>
          <p:nvPr/>
        </p:nvSpPr>
        <p:spPr>
          <a:xfrm>
            <a:off x="637878" y="3268117"/>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Example</a:t>
            </a:r>
            <a:endParaRPr b="0" i="0" sz="1400" u="none" cap="none" strike="noStrike"/>
          </a:p>
        </p:txBody>
      </p:sp>
      <p:sp>
        <p:nvSpPr>
          <p:cNvPr id="707" name="Google Shape;707;p73"/>
          <p:cNvSpPr/>
          <p:nvPr/>
        </p:nvSpPr>
        <p:spPr>
          <a:xfrm>
            <a:off x="637878" y="3574628"/>
            <a:ext cx="5582246"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3 columns to 2.</a:t>
            </a:r>
            <a:endParaRPr b="0" i="0" sz="1100"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4"/>
          <p:cNvSpPr/>
          <p:nvPr/>
        </p:nvSpPr>
        <p:spPr>
          <a:xfrm>
            <a:off x="496119" y="577304"/>
            <a:ext cx="5579492"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High Cardinality: When One-Hot Fails</a:t>
            </a:r>
            <a:endParaRPr b="0" i="0" sz="2800" u="none" cap="none" strike="noStrike"/>
          </a:p>
        </p:txBody>
      </p:sp>
      <p:pic>
        <p:nvPicPr>
          <p:cNvPr descr="preencoded.png" id="714" name="Google Shape;714;p74"/>
          <p:cNvPicPr preferRelativeResize="0"/>
          <p:nvPr/>
        </p:nvPicPr>
        <p:blipFill rotWithShape="1">
          <a:blip r:embed="rId3">
            <a:alphaModFix/>
          </a:blip>
          <a:srcRect b="0" l="0" r="0" t="0"/>
          <a:stretch/>
        </p:blipFill>
        <p:spPr>
          <a:xfrm>
            <a:off x="2126456" y="2120652"/>
            <a:ext cx="4891013" cy="4891013"/>
          </a:xfrm>
          <a:prstGeom prst="rect">
            <a:avLst/>
          </a:prstGeom>
          <a:noFill/>
          <a:ln>
            <a:noFill/>
          </a:ln>
        </p:spPr>
      </p:pic>
      <p:sp>
        <p:nvSpPr>
          <p:cNvPr id="715" name="Google Shape;715;p74"/>
          <p:cNvSpPr/>
          <p:nvPr/>
        </p:nvSpPr>
        <p:spPr>
          <a:xfrm>
            <a:off x="2863899" y="3499544"/>
            <a:ext cx="239167" cy="29899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900"/>
              <a:buFont typeface="Crimson Pro SemiBold"/>
              <a:buNone/>
            </a:pPr>
            <a:r>
              <a:rPr b="1" i="0" lang="en" sz="1900" u="none" cap="none" strike="noStrike">
                <a:solidFill>
                  <a:srgbClr val="4C4C4D"/>
                </a:solidFill>
                <a:latin typeface="Crimson Pro SemiBold"/>
                <a:ea typeface="Crimson Pro SemiBold"/>
                <a:cs typeface="Crimson Pro SemiBold"/>
                <a:sym typeface="Crimson Pro SemiBold"/>
              </a:rPr>
              <a:t>1</a:t>
            </a:r>
            <a:endParaRPr b="0" i="0" sz="1900" u="none" cap="none" strike="noStrike"/>
          </a:p>
        </p:txBody>
      </p:sp>
      <p:pic>
        <p:nvPicPr>
          <p:cNvPr descr="preencoded.png" id="716" name="Google Shape;716;p74"/>
          <p:cNvPicPr preferRelativeResize="0"/>
          <p:nvPr/>
        </p:nvPicPr>
        <p:blipFill rotWithShape="1">
          <a:blip r:embed="rId4">
            <a:alphaModFix/>
          </a:blip>
          <a:srcRect b="0" l="0" r="0" t="0"/>
          <a:stretch/>
        </p:blipFill>
        <p:spPr>
          <a:xfrm>
            <a:off x="2126456" y="2120652"/>
            <a:ext cx="4891013" cy="4891013"/>
          </a:xfrm>
          <a:prstGeom prst="rect">
            <a:avLst/>
          </a:prstGeom>
          <a:noFill/>
          <a:ln>
            <a:noFill/>
          </a:ln>
        </p:spPr>
      </p:pic>
      <p:sp>
        <p:nvSpPr>
          <p:cNvPr id="717" name="Google Shape;717;p74"/>
          <p:cNvSpPr/>
          <p:nvPr/>
        </p:nvSpPr>
        <p:spPr>
          <a:xfrm>
            <a:off x="4452342" y="2582466"/>
            <a:ext cx="239167" cy="29899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900"/>
              <a:buFont typeface="Crimson Pro SemiBold"/>
              <a:buNone/>
            </a:pPr>
            <a:r>
              <a:rPr b="1" i="0" lang="en" sz="1900" u="none" cap="none" strike="noStrike">
                <a:solidFill>
                  <a:srgbClr val="4C4C4D"/>
                </a:solidFill>
                <a:latin typeface="Crimson Pro SemiBold"/>
                <a:ea typeface="Crimson Pro SemiBold"/>
                <a:cs typeface="Crimson Pro SemiBold"/>
                <a:sym typeface="Crimson Pro SemiBold"/>
              </a:rPr>
              <a:t>2</a:t>
            </a:r>
            <a:endParaRPr b="0" i="0" sz="1900" u="none" cap="none" strike="noStrike"/>
          </a:p>
        </p:txBody>
      </p:sp>
      <p:pic>
        <p:nvPicPr>
          <p:cNvPr descr="preencoded.png" id="718" name="Google Shape;718;p74"/>
          <p:cNvPicPr preferRelativeResize="0"/>
          <p:nvPr/>
        </p:nvPicPr>
        <p:blipFill rotWithShape="1">
          <a:blip r:embed="rId5">
            <a:alphaModFix/>
          </a:blip>
          <a:srcRect b="0" l="0" r="0" t="0"/>
          <a:stretch/>
        </p:blipFill>
        <p:spPr>
          <a:xfrm>
            <a:off x="2126456" y="2120652"/>
            <a:ext cx="4891013" cy="4891013"/>
          </a:xfrm>
          <a:prstGeom prst="rect">
            <a:avLst/>
          </a:prstGeom>
          <a:noFill/>
          <a:ln>
            <a:noFill/>
          </a:ln>
        </p:spPr>
      </p:pic>
      <p:sp>
        <p:nvSpPr>
          <p:cNvPr id="719" name="Google Shape;719;p74"/>
          <p:cNvSpPr/>
          <p:nvPr/>
        </p:nvSpPr>
        <p:spPr>
          <a:xfrm>
            <a:off x="6040711" y="3499544"/>
            <a:ext cx="239167" cy="29899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900"/>
              <a:buFont typeface="Crimson Pro SemiBold"/>
              <a:buNone/>
            </a:pPr>
            <a:r>
              <a:rPr b="1" i="0" lang="en" sz="1900" u="none" cap="none" strike="noStrike">
                <a:solidFill>
                  <a:srgbClr val="4C4C4D"/>
                </a:solidFill>
                <a:latin typeface="Crimson Pro SemiBold"/>
                <a:ea typeface="Crimson Pro SemiBold"/>
                <a:cs typeface="Crimson Pro SemiBold"/>
                <a:sym typeface="Crimson Pro SemiBold"/>
              </a:rPr>
              <a:t>3</a:t>
            </a:r>
            <a:endParaRPr b="0" i="0" sz="1900" u="none" cap="none" strike="noStrike"/>
          </a:p>
        </p:txBody>
      </p:sp>
      <p:sp>
        <p:nvSpPr>
          <p:cNvPr id="720" name="Google Shape;720;p74"/>
          <p:cNvSpPr/>
          <p:nvPr/>
        </p:nvSpPr>
        <p:spPr>
          <a:xfrm>
            <a:off x="1035250" y="2037375"/>
            <a:ext cx="1545000" cy="221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Frequency Encoding</a:t>
            </a:r>
            <a:endParaRPr b="0" i="0" sz="1400" u="none" cap="none" strike="noStrike"/>
          </a:p>
        </p:txBody>
      </p:sp>
      <p:sp>
        <p:nvSpPr>
          <p:cNvPr id="721" name="Google Shape;721;p74"/>
          <p:cNvSpPr/>
          <p:nvPr/>
        </p:nvSpPr>
        <p:spPr>
          <a:xfrm>
            <a:off x="1035249" y="2343894"/>
            <a:ext cx="1497136" cy="226814"/>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Occurrence counts</a:t>
            </a:r>
            <a:endParaRPr b="0" i="0" sz="1100" u="none" cap="none" strike="noStrike"/>
          </a:p>
        </p:txBody>
      </p:sp>
      <p:sp>
        <p:nvSpPr>
          <p:cNvPr id="722" name="Google Shape;722;p74"/>
          <p:cNvSpPr/>
          <p:nvPr/>
        </p:nvSpPr>
        <p:spPr>
          <a:xfrm>
            <a:off x="3799433" y="1303809"/>
            <a:ext cx="1545059" cy="2214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Target Encoding</a:t>
            </a:r>
            <a:endParaRPr b="0" i="0" sz="1400" u="none" cap="none" strike="noStrike"/>
          </a:p>
        </p:txBody>
      </p:sp>
      <p:sp>
        <p:nvSpPr>
          <p:cNvPr id="723" name="Google Shape;723;p74"/>
          <p:cNvSpPr/>
          <p:nvPr/>
        </p:nvSpPr>
        <p:spPr>
          <a:xfrm>
            <a:off x="3799433" y="1610321"/>
            <a:ext cx="1545059" cy="226814"/>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Target variable statistics</a:t>
            </a:r>
            <a:endParaRPr b="0" i="0" sz="1100" u="none" cap="none" strike="noStrike"/>
          </a:p>
        </p:txBody>
      </p:sp>
      <p:sp>
        <p:nvSpPr>
          <p:cNvPr id="724" name="Google Shape;724;p74"/>
          <p:cNvSpPr/>
          <p:nvPr/>
        </p:nvSpPr>
        <p:spPr>
          <a:xfrm>
            <a:off x="6682755" y="2037383"/>
            <a:ext cx="1354708" cy="2214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Embedding</a:t>
            </a:r>
            <a:endParaRPr b="0" i="0" sz="1400" u="none" cap="none" strike="noStrike"/>
          </a:p>
        </p:txBody>
      </p:sp>
      <p:sp>
        <p:nvSpPr>
          <p:cNvPr id="725" name="Google Shape;725;p74"/>
          <p:cNvSpPr/>
          <p:nvPr/>
        </p:nvSpPr>
        <p:spPr>
          <a:xfrm>
            <a:off x="6682755" y="2343894"/>
            <a:ext cx="1354708" cy="226814"/>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Advanced techniques</a:t>
            </a:r>
            <a:endParaRPr b="0" i="0" sz="1100" u="none" cap="none" strike="noStrike"/>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5"/>
          <p:cNvSpPr/>
          <p:nvPr/>
        </p:nvSpPr>
        <p:spPr>
          <a:xfrm>
            <a:off x="496125" y="493675"/>
            <a:ext cx="4760400" cy="3324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52D47"/>
              </a:buClr>
              <a:buSzPts val="2100"/>
              <a:buFont typeface="Crimson Pro SemiBold"/>
              <a:buNone/>
            </a:pPr>
            <a:r>
              <a:rPr b="1" i="0" lang="en" sz="2100" u="none" cap="none" strike="noStrike">
                <a:solidFill>
                  <a:srgbClr val="152D47"/>
                </a:solidFill>
                <a:latin typeface="Crimson Pro SemiBold"/>
                <a:ea typeface="Crimson Pro SemiBold"/>
                <a:cs typeface="Crimson Pro SemiBold"/>
                <a:sym typeface="Crimson Pro SemiBold"/>
              </a:rPr>
              <a:t>Case Study: Encoding the Titanic Dataset</a:t>
            </a:r>
            <a:endParaRPr b="0" i="0" sz="2100" u="none" cap="none" strike="noStrike"/>
          </a:p>
        </p:txBody>
      </p:sp>
      <p:sp>
        <p:nvSpPr>
          <p:cNvPr id="732" name="Google Shape;732;p75"/>
          <p:cNvSpPr/>
          <p:nvPr/>
        </p:nvSpPr>
        <p:spPr>
          <a:xfrm>
            <a:off x="615702" y="985391"/>
            <a:ext cx="14288" cy="3664446"/>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3" name="Google Shape;733;p75"/>
          <p:cNvSpPr/>
          <p:nvPr/>
        </p:nvSpPr>
        <p:spPr>
          <a:xfrm>
            <a:off x="720998" y="1217414"/>
            <a:ext cx="318939" cy="14288"/>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4" name="Google Shape;734;p75"/>
          <p:cNvSpPr/>
          <p:nvPr/>
        </p:nvSpPr>
        <p:spPr>
          <a:xfrm>
            <a:off x="496119" y="1104974"/>
            <a:ext cx="239167" cy="239167"/>
          </a:xfrm>
          <a:prstGeom prst="roundRect">
            <a:avLst>
              <a:gd fmla="val 6669"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5" name="Google Shape;735;p75"/>
          <p:cNvSpPr/>
          <p:nvPr/>
        </p:nvSpPr>
        <p:spPr>
          <a:xfrm>
            <a:off x="535967" y="1124880"/>
            <a:ext cx="159469" cy="1993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1</a:t>
            </a:r>
            <a:endParaRPr b="0" i="0" sz="1300" u="none" cap="none" strike="noStrike"/>
          </a:p>
        </p:txBody>
      </p:sp>
      <p:sp>
        <p:nvSpPr>
          <p:cNvPr id="736" name="Google Shape;736;p75"/>
          <p:cNvSpPr/>
          <p:nvPr/>
        </p:nvSpPr>
        <p:spPr>
          <a:xfrm>
            <a:off x="1147316" y="1091654"/>
            <a:ext cx="1724323"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Label or One-Hot Encode "Sex"</a:t>
            </a:r>
            <a:endParaRPr b="0" i="0" sz="1000" u="none" cap="none" strike="noStrike"/>
          </a:p>
        </p:txBody>
      </p:sp>
      <p:sp>
        <p:nvSpPr>
          <p:cNvPr id="737" name="Google Shape;737;p75"/>
          <p:cNvSpPr/>
          <p:nvPr/>
        </p:nvSpPr>
        <p:spPr>
          <a:xfrm>
            <a:off x="1147316" y="1321519"/>
            <a:ext cx="7500566" cy="17011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C4C4D"/>
              </a:buClr>
              <a:buSzPts val="800"/>
              <a:buFont typeface="Heebo"/>
              <a:buNone/>
            </a:pPr>
            <a:r>
              <a:rPr b="0" i="0" lang="en" sz="800" u="none" cap="none" strike="noStrike">
                <a:solidFill>
                  <a:srgbClr val="4C4C4D"/>
                </a:solidFill>
                <a:latin typeface="Heebo"/>
                <a:ea typeface="Heebo"/>
                <a:cs typeface="Heebo"/>
                <a:sym typeface="Heebo"/>
              </a:rPr>
              <a:t>Based on model type.</a:t>
            </a:r>
            <a:endParaRPr b="0" i="0" sz="800" u="none" cap="none" strike="noStrike"/>
          </a:p>
        </p:txBody>
      </p:sp>
      <p:sp>
        <p:nvSpPr>
          <p:cNvPr id="738" name="Google Shape;738;p75"/>
          <p:cNvSpPr/>
          <p:nvPr/>
        </p:nvSpPr>
        <p:spPr>
          <a:xfrm>
            <a:off x="720998" y="1936179"/>
            <a:ext cx="318939" cy="14288"/>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9" name="Google Shape;739;p75"/>
          <p:cNvSpPr/>
          <p:nvPr/>
        </p:nvSpPr>
        <p:spPr>
          <a:xfrm>
            <a:off x="496119" y="1823740"/>
            <a:ext cx="239167" cy="239167"/>
          </a:xfrm>
          <a:prstGeom prst="roundRect">
            <a:avLst>
              <a:gd fmla="val 6669"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0" name="Google Shape;740;p75"/>
          <p:cNvSpPr/>
          <p:nvPr/>
        </p:nvSpPr>
        <p:spPr>
          <a:xfrm>
            <a:off x="535967" y="1843646"/>
            <a:ext cx="159469" cy="1993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2</a:t>
            </a:r>
            <a:endParaRPr b="0" i="0" sz="1300" u="none" cap="none" strike="noStrike"/>
          </a:p>
        </p:txBody>
      </p:sp>
      <p:sp>
        <p:nvSpPr>
          <p:cNvPr id="741" name="Google Shape;741;p75"/>
          <p:cNvSpPr/>
          <p:nvPr/>
        </p:nvSpPr>
        <p:spPr>
          <a:xfrm>
            <a:off x="1147316" y="1810420"/>
            <a:ext cx="1633835"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One-Hot Encode "Embarked"</a:t>
            </a:r>
            <a:endParaRPr b="0" i="0" sz="1000" u="none" cap="none" strike="noStrike"/>
          </a:p>
        </p:txBody>
      </p:sp>
      <p:sp>
        <p:nvSpPr>
          <p:cNvPr id="742" name="Google Shape;742;p75"/>
          <p:cNvSpPr/>
          <p:nvPr/>
        </p:nvSpPr>
        <p:spPr>
          <a:xfrm>
            <a:off x="1147316" y="2040285"/>
            <a:ext cx="7500566" cy="17011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C4C4D"/>
              </a:buClr>
              <a:buSzPts val="800"/>
              <a:buFont typeface="Heebo"/>
              <a:buNone/>
            </a:pPr>
            <a:r>
              <a:rPr b="0" i="0" lang="en" sz="800" u="none" cap="none" strike="noStrike">
                <a:solidFill>
                  <a:srgbClr val="4C4C4D"/>
                </a:solidFill>
                <a:latin typeface="Heebo"/>
                <a:ea typeface="Heebo"/>
                <a:cs typeface="Heebo"/>
                <a:sym typeface="Heebo"/>
              </a:rPr>
              <a:t>Drop='first' to avoid trap.</a:t>
            </a:r>
            <a:endParaRPr b="0" i="0" sz="800" u="none" cap="none" strike="noStrike"/>
          </a:p>
        </p:txBody>
      </p:sp>
      <p:sp>
        <p:nvSpPr>
          <p:cNvPr id="743" name="Google Shape;743;p75"/>
          <p:cNvSpPr/>
          <p:nvPr/>
        </p:nvSpPr>
        <p:spPr>
          <a:xfrm>
            <a:off x="720998" y="2654945"/>
            <a:ext cx="318939" cy="14288"/>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4" name="Google Shape;744;p75"/>
          <p:cNvSpPr/>
          <p:nvPr/>
        </p:nvSpPr>
        <p:spPr>
          <a:xfrm>
            <a:off x="496119" y="2542505"/>
            <a:ext cx="239167" cy="239167"/>
          </a:xfrm>
          <a:prstGeom prst="roundRect">
            <a:avLst>
              <a:gd fmla="val 6669"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5" name="Google Shape;745;p75"/>
          <p:cNvSpPr/>
          <p:nvPr/>
        </p:nvSpPr>
        <p:spPr>
          <a:xfrm>
            <a:off x="535967" y="2562411"/>
            <a:ext cx="159469" cy="1993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3</a:t>
            </a:r>
            <a:endParaRPr b="0" i="0" sz="1300" u="none" cap="none" strike="noStrike"/>
          </a:p>
        </p:txBody>
      </p:sp>
      <p:sp>
        <p:nvSpPr>
          <p:cNvPr id="746" name="Google Shape;746;p75"/>
          <p:cNvSpPr/>
          <p:nvPr/>
        </p:nvSpPr>
        <p:spPr>
          <a:xfrm>
            <a:off x="1147316" y="2529185"/>
            <a:ext cx="1329035"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Validate</a:t>
            </a:r>
            <a:endParaRPr b="0" i="0" sz="1000" u="none" cap="none" strike="noStrike"/>
          </a:p>
        </p:txBody>
      </p:sp>
      <p:sp>
        <p:nvSpPr>
          <p:cNvPr id="747" name="Google Shape;747;p75"/>
          <p:cNvSpPr/>
          <p:nvPr/>
        </p:nvSpPr>
        <p:spPr>
          <a:xfrm>
            <a:off x="1147316" y="2759050"/>
            <a:ext cx="7500566" cy="17011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C4C4D"/>
              </a:buClr>
              <a:buSzPts val="800"/>
              <a:buFont typeface="Heebo"/>
              <a:buNone/>
            </a:pPr>
            <a:r>
              <a:rPr b="0" i="0" lang="en" sz="800" u="none" cap="none" strike="noStrike">
                <a:solidFill>
                  <a:srgbClr val="4C4C4D"/>
                </a:solidFill>
                <a:latin typeface="Heebo"/>
                <a:ea typeface="Heebo"/>
                <a:cs typeface="Heebo"/>
                <a:sym typeface="Heebo"/>
              </a:rPr>
              <a:t>Check for multicollinearity.</a:t>
            </a:r>
            <a:endParaRPr b="0" i="0" sz="800" u="none" cap="none" strike="noStrike"/>
          </a:p>
        </p:txBody>
      </p:sp>
      <p:sp>
        <p:nvSpPr>
          <p:cNvPr id="748" name="Google Shape;748;p75"/>
          <p:cNvSpPr/>
          <p:nvPr/>
        </p:nvSpPr>
        <p:spPr>
          <a:xfrm>
            <a:off x="720998" y="3373711"/>
            <a:ext cx="318939" cy="14288"/>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9" name="Google Shape;749;p75"/>
          <p:cNvSpPr/>
          <p:nvPr/>
        </p:nvSpPr>
        <p:spPr>
          <a:xfrm>
            <a:off x="496119" y="3261271"/>
            <a:ext cx="239167" cy="239167"/>
          </a:xfrm>
          <a:prstGeom prst="roundRect">
            <a:avLst>
              <a:gd fmla="val 6669"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0" name="Google Shape;750;p75"/>
          <p:cNvSpPr/>
          <p:nvPr/>
        </p:nvSpPr>
        <p:spPr>
          <a:xfrm>
            <a:off x="535967" y="3281176"/>
            <a:ext cx="159469" cy="1993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300"/>
              <a:buFont typeface="Crimson Pro SemiBold"/>
              <a:buNone/>
            </a:pPr>
            <a:r>
              <a:rPr b="1" i="0" lang="en" sz="1300" u="none" cap="none" strike="noStrike">
                <a:solidFill>
                  <a:srgbClr val="4C4C4D"/>
                </a:solidFill>
                <a:latin typeface="Crimson Pro SemiBold"/>
                <a:ea typeface="Crimson Pro SemiBold"/>
                <a:cs typeface="Crimson Pro SemiBold"/>
                <a:sym typeface="Crimson Pro SemiBold"/>
              </a:rPr>
              <a:t>4</a:t>
            </a:r>
            <a:endParaRPr b="0" i="0" sz="1300" u="none" cap="none" strike="noStrike"/>
          </a:p>
        </p:txBody>
      </p:sp>
      <p:sp>
        <p:nvSpPr>
          <p:cNvPr id="751" name="Google Shape;751;p75"/>
          <p:cNvSpPr/>
          <p:nvPr/>
        </p:nvSpPr>
        <p:spPr>
          <a:xfrm>
            <a:off x="1147316" y="3247951"/>
            <a:ext cx="1329035"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Code Example</a:t>
            </a:r>
            <a:endParaRPr b="0" i="0" sz="1000" u="none" cap="none" strike="noStrike"/>
          </a:p>
        </p:txBody>
      </p:sp>
      <p:sp>
        <p:nvSpPr>
          <p:cNvPr id="752" name="Google Shape;752;p75"/>
          <p:cNvSpPr/>
          <p:nvPr/>
        </p:nvSpPr>
        <p:spPr>
          <a:xfrm>
            <a:off x="1147316" y="3533626"/>
            <a:ext cx="7500566" cy="1009947"/>
          </a:xfrm>
          <a:prstGeom prst="roundRect">
            <a:avLst>
              <a:gd fmla="val 1579"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3" name="Google Shape;753;p75"/>
          <p:cNvSpPr/>
          <p:nvPr/>
        </p:nvSpPr>
        <p:spPr>
          <a:xfrm>
            <a:off x="1142032" y="3533626"/>
            <a:ext cx="7511132" cy="1009947"/>
          </a:xfrm>
          <a:prstGeom prst="roundRect">
            <a:avLst>
              <a:gd fmla="val 1579"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4" name="Google Shape;754;p75"/>
          <p:cNvSpPr/>
          <p:nvPr/>
        </p:nvSpPr>
        <p:spPr>
          <a:xfrm>
            <a:off x="1248296" y="3613324"/>
            <a:ext cx="7298606" cy="85055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from sklearn.compose import ColumnTransformer</a:t>
            </a:r>
            <a:endParaRPr b="0" i="0" sz="800" u="none" cap="none" strike="noStrike"/>
          </a:p>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preprocessor = ColumnTransformer(transformers=[</a:t>
            </a:r>
            <a:endParaRPr b="0" i="0" sz="800" u="none" cap="none" strike="noStrike"/>
          </a:p>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 ('onehot', OneHotEncoder(drop='first'), ['Embarked', 'Sex'])</a:t>
            </a:r>
            <a:endParaRPr b="0" i="0" sz="800" u="none" cap="none" strike="noStrike"/>
          </a:p>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a:t>
            </a:r>
            <a:endParaRPr b="0" i="0" sz="800" u="none" cap="none" strike="noStrike"/>
          </a:p>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df_encoded = preprocessor.fit_transform(df)</a:t>
            </a:r>
            <a:endParaRPr b="0" i="0" sz="8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0"/>
          <p:cNvSpPr/>
          <p:nvPr/>
        </p:nvSpPr>
        <p:spPr>
          <a:xfrm>
            <a:off x="421779" y="331440"/>
            <a:ext cx="3426247" cy="376609"/>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52D47"/>
              </a:buClr>
              <a:buSzPts val="2300"/>
              <a:buFont typeface="Crimson Pro SemiBold"/>
              <a:buNone/>
            </a:pPr>
            <a:r>
              <a:rPr b="1" i="0" lang="en" sz="2300" u="none" cap="none" strike="noStrike">
                <a:solidFill>
                  <a:srgbClr val="152D47"/>
                </a:solidFill>
                <a:latin typeface="Crimson Pro SemiBold"/>
                <a:ea typeface="Crimson Pro SemiBold"/>
                <a:cs typeface="Crimson Pro SemiBold"/>
                <a:sym typeface="Crimson Pro SemiBold"/>
              </a:rPr>
              <a:t>The High Cost of Dirty Data</a:t>
            </a:r>
            <a:endParaRPr b="0" i="0" sz="2300" u="none" cap="none" strike="noStrike"/>
          </a:p>
        </p:txBody>
      </p:sp>
      <p:pic>
        <p:nvPicPr>
          <p:cNvPr descr="preencoded.png" id="170" name="Google Shape;170;p40"/>
          <p:cNvPicPr preferRelativeResize="0"/>
          <p:nvPr/>
        </p:nvPicPr>
        <p:blipFill rotWithShape="1">
          <a:blip r:embed="rId3">
            <a:alphaModFix/>
          </a:blip>
          <a:srcRect b="0" l="0" r="0" t="0"/>
          <a:stretch/>
        </p:blipFill>
        <p:spPr>
          <a:xfrm>
            <a:off x="421779" y="1024384"/>
            <a:ext cx="4003253" cy="2739033"/>
          </a:xfrm>
          <a:prstGeom prst="rect">
            <a:avLst/>
          </a:prstGeom>
          <a:noFill/>
          <a:ln>
            <a:noFill/>
          </a:ln>
        </p:spPr>
      </p:pic>
      <p:sp>
        <p:nvSpPr>
          <p:cNvPr id="171" name="Google Shape;171;p40"/>
          <p:cNvSpPr/>
          <p:nvPr/>
        </p:nvSpPr>
        <p:spPr>
          <a:xfrm>
            <a:off x="421779" y="3898999"/>
            <a:ext cx="1506512" cy="1883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2D47"/>
              </a:buClr>
              <a:buSzPts val="1200"/>
              <a:buFont typeface="Crimson Pro SemiBold"/>
              <a:buNone/>
            </a:pPr>
            <a:r>
              <a:rPr b="1" i="0" lang="en" sz="1200" u="none" cap="none" strike="noStrike">
                <a:solidFill>
                  <a:srgbClr val="152D47"/>
                </a:solidFill>
                <a:latin typeface="Crimson Pro SemiBold"/>
                <a:ea typeface="Crimson Pro SemiBold"/>
                <a:cs typeface="Crimson Pro SemiBold"/>
                <a:sym typeface="Crimson Pro SemiBold"/>
              </a:rPr>
              <a:t>Real-World Failures</a:t>
            </a:r>
            <a:endParaRPr b="0" i="0" sz="1200" u="none" cap="none" strike="noStrike"/>
          </a:p>
        </p:txBody>
      </p:sp>
      <p:sp>
        <p:nvSpPr>
          <p:cNvPr id="172" name="Google Shape;172;p40"/>
          <p:cNvSpPr/>
          <p:nvPr/>
        </p:nvSpPr>
        <p:spPr>
          <a:xfrm>
            <a:off x="421779" y="4207818"/>
            <a:ext cx="4003253" cy="385763"/>
          </a:xfrm>
          <a:prstGeom prst="rect">
            <a:avLst/>
          </a:prstGeom>
          <a:noFill/>
          <a:ln>
            <a:noFill/>
          </a:ln>
        </p:spPr>
        <p:txBody>
          <a:bodyPr anchorCtr="0" anchor="t" bIns="0" lIns="0" spcFirstLastPara="1" rIns="0" wrap="square" tIns="0">
            <a:noAutofit/>
          </a:bodyPr>
          <a:lstStyle/>
          <a:p>
            <a:pPr indent="-209550" lvl="0" marL="215900" marR="0" rtl="0" algn="l">
              <a:lnSpc>
                <a:spcPct val="160000"/>
              </a:lnSpc>
              <a:spcBef>
                <a:spcPts val="0"/>
              </a:spcBef>
              <a:spcAft>
                <a:spcPts val="0"/>
              </a:spcAft>
              <a:buClr>
                <a:srgbClr val="4C4C4D"/>
              </a:buClr>
              <a:buSzPts val="900"/>
              <a:buFont typeface="Heebo"/>
              <a:buChar char="•"/>
            </a:pPr>
            <a:r>
              <a:rPr b="0" i="0" lang="en" sz="900" u="none" cap="none" strike="noStrike">
                <a:solidFill>
                  <a:srgbClr val="4C4C4D"/>
                </a:solidFill>
                <a:latin typeface="Heebo"/>
                <a:ea typeface="Heebo"/>
                <a:cs typeface="Heebo"/>
                <a:sym typeface="Heebo"/>
              </a:rPr>
              <a:t>Healthcare: Missing patient age results in biased treatment recommendations.</a:t>
            </a:r>
            <a:endParaRPr b="0" i="0" sz="900" u="none" cap="none" strike="noStrike"/>
          </a:p>
        </p:txBody>
      </p:sp>
      <p:sp>
        <p:nvSpPr>
          <p:cNvPr id="173" name="Google Shape;173;p40"/>
          <p:cNvSpPr/>
          <p:nvPr/>
        </p:nvSpPr>
        <p:spPr>
          <a:xfrm>
            <a:off x="421779" y="4635698"/>
            <a:ext cx="4003253" cy="385763"/>
          </a:xfrm>
          <a:prstGeom prst="rect">
            <a:avLst/>
          </a:prstGeom>
          <a:noFill/>
          <a:ln>
            <a:noFill/>
          </a:ln>
        </p:spPr>
        <p:txBody>
          <a:bodyPr anchorCtr="0" anchor="t" bIns="0" lIns="0" spcFirstLastPara="1" rIns="0" wrap="square" tIns="0">
            <a:noAutofit/>
          </a:bodyPr>
          <a:lstStyle/>
          <a:p>
            <a:pPr indent="-209550" lvl="0" marL="215900" marR="0" rtl="0" algn="l">
              <a:lnSpc>
                <a:spcPct val="160000"/>
              </a:lnSpc>
              <a:spcBef>
                <a:spcPts val="0"/>
              </a:spcBef>
              <a:spcAft>
                <a:spcPts val="0"/>
              </a:spcAft>
              <a:buClr>
                <a:srgbClr val="4C4C4D"/>
              </a:buClr>
              <a:buSzPts val="900"/>
              <a:buFont typeface="Heebo"/>
              <a:buChar char="•"/>
            </a:pPr>
            <a:r>
              <a:rPr b="0" i="0" lang="en" sz="900" u="none" cap="none" strike="noStrike">
                <a:solidFill>
                  <a:srgbClr val="4C4C4D"/>
                </a:solidFill>
                <a:latin typeface="Heebo"/>
                <a:ea typeface="Heebo"/>
                <a:cs typeface="Heebo"/>
                <a:sym typeface="Heebo"/>
              </a:rPr>
              <a:t>Finance: Unscaled income vs. credit score results in skewed loan approvals.</a:t>
            </a:r>
            <a:endParaRPr b="0" i="0" sz="900" u="none" cap="none" strike="noStrike"/>
          </a:p>
        </p:txBody>
      </p:sp>
      <p:sp>
        <p:nvSpPr>
          <p:cNvPr id="174" name="Google Shape;174;p40"/>
          <p:cNvSpPr/>
          <p:nvPr/>
        </p:nvSpPr>
        <p:spPr>
          <a:xfrm>
            <a:off x="4723730" y="3898999"/>
            <a:ext cx="1506513" cy="1883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2D47"/>
              </a:buClr>
              <a:buSzPts val="1200"/>
              <a:buFont typeface="Crimson Pro SemiBold"/>
              <a:buNone/>
            </a:pPr>
            <a:r>
              <a:rPr b="1" i="0" lang="en" sz="1200" u="none" cap="none" strike="noStrike">
                <a:solidFill>
                  <a:srgbClr val="152D47"/>
                </a:solidFill>
                <a:latin typeface="Crimson Pro SemiBold"/>
                <a:ea typeface="Crimson Pro SemiBold"/>
                <a:cs typeface="Crimson Pro SemiBold"/>
                <a:sym typeface="Crimson Pro SemiBold"/>
              </a:rPr>
              <a:t>Key Insight</a:t>
            </a:r>
            <a:endParaRPr b="0" i="0" sz="1200" u="none" cap="none" strike="noStrike"/>
          </a:p>
        </p:txBody>
      </p:sp>
      <p:sp>
        <p:nvSpPr>
          <p:cNvPr id="175" name="Google Shape;175;p40"/>
          <p:cNvSpPr/>
          <p:nvPr/>
        </p:nvSpPr>
        <p:spPr>
          <a:xfrm>
            <a:off x="4723730" y="4207818"/>
            <a:ext cx="4003253" cy="1928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900"/>
              <a:buFont typeface="Heebo"/>
              <a:buNone/>
            </a:pPr>
            <a:r>
              <a:rPr b="0" i="0" lang="en" sz="900" u="none" cap="none" strike="noStrike">
                <a:solidFill>
                  <a:srgbClr val="4C4C4D"/>
                </a:solidFill>
                <a:latin typeface="Heebo"/>
                <a:ea typeface="Heebo"/>
                <a:cs typeface="Heebo"/>
                <a:sym typeface="Heebo"/>
              </a:rPr>
              <a:t>Algorithms amplify</a:t>
            </a:r>
            <a:r>
              <a:rPr lang="en" sz="900">
                <a:solidFill>
                  <a:srgbClr val="4C4C4D"/>
                </a:solidFill>
                <a:latin typeface="Heebo"/>
                <a:ea typeface="Heebo"/>
                <a:cs typeface="Heebo"/>
                <a:sym typeface="Heebo"/>
              </a:rPr>
              <a:t> </a:t>
            </a:r>
            <a:r>
              <a:rPr b="0" i="0" lang="en" sz="900" u="none" cap="none" strike="noStrike">
                <a:solidFill>
                  <a:srgbClr val="4C4C4D"/>
                </a:solidFill>
                <a:latin typeface="Heebo"/>
                <a:ea typeface="Heebo"/>
                <a:cs typeface="Heebo"/>
                <a:sym typeface="Heebo"/>
              </a:rPr>
              <a:t>data flaws.</a:t>
            </a:r>
            <a:endParaRPr b="0" i="0" sz="900" u="none" cap="none" strike="noStrike"/>
          </a:p>
        </p:txBody>
      </p:sp>
      <p:sp>
        <p:nvSpPr>
          <p:cNvPr id="176" name="Google Shape;176;p40"/>
          <p:cNvSpPr/>
          <p:nvPr/>
        </p:nvSpPr>
        <p:spPr>
          <a:xfrm>
            <a:off x="4723730" y="4509120"/>
            <a:ext cx="4003253" cy="1928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900"/>
              <a:buFont typeface="Heebo"/>
              <a:buNone/>
            </a:pPr>
            <a:r>
              <a:rPr b="0" i="0" lang="en" sz="900" u="none" cap="none" strike="noStrike">
                <a:solidFill>
                  <a:srgbClr val="4C4C4D"/>
                </a:solidFill>
                <a:latin typeface="Heebo"/>
                <a:ea typeface="Heebo"/>
                <a:cs typeface="Heebo"/>
                <a:sym typeface="Heebo"/>
              </a:rPr>
              <a:t>Bad data kills</a:t>
            </a:r>
            <a:r>
              <a:rPr lang="en" sz="900">
                <a:solidFill>
                  <a:srgbClr val="4C4C4D"/>
                </a:solidFill>
                <a:latin typeface="Heebo"/>
                <a:ea typeface="Heebo"/>
                <a:cs typeface="Heebo"/>
                <a:sym typeface="Heebo"/>
              </a:rPr>
              <a:t> - n</a:t>
            </a:r>
            <a:r>
              <a:rPr b="0" i="0" lang="en" sz="900" u="none" cap="none" strike="noStrike">
                <a:solidFill>
                  <a:srgbClr val="4C4C4D"/>
                </a:solidFill>
                <a:latin typeface="Heebo"/>
                <a:ea typeface="Heebo"/>
                <a:cs typeface="Heebo"/>
                <a:sym typeface="Heebo"/>
              </a:rPr>
              <a:t>ot just models, but trust.</a:t>
            </a:r>
            <a:endParaRPr b="0" i="0" sz="900" u="none" cap="none" strike="noStrike"/>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6"/>
          <p:cNvSpPr/>
          <p:nvPr/>
        </p:nvSpPr>
        <p:spPr>
          <a:xfrm>
            <a:off x="496125" y="1700875"/>
            <a:ext cx="39099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Encoding Do’s and Don’ts</a:t>
            </a:r>
            <a:endParaRPr b="0" i="0" sz="2800" u="none" cap="none" strike="noStrike"/>
          </a:p>
        </p:txBody>
      </p:sp>
      <p:pic>
        <p:nvPicPr>
          <p:cNvPr descr="preencoded.png" id="761" name="Google Shape;761;p76"/>
          <p:cNvPicPr preferRelativeResize="0"/>
          <p:nvPr/>
        </p:nvPicPr>
        <p:blipFill rotWithShape="1">
          <a:blip r:embed="rId3">
            <a:alphaModFix/>
          </a:blip>
          <a:srcRect b="0" l="0" r="0" t="0"/>
          <a:stretch/>
        </p:blipFill>
        <p:spPr>
          <a:xfrm>
            <a:off x="496119" y="2381250"/>
            <a:ext cx="354360" cy="354360"/>
          </a:xfrm>
          <a:prstGeom prst="rect">
            <a:avLst/>
          </a:prstGeom>
          <a:noFill/>
          <a:ln>
            <a:noFill/>
          </a:ln>
        </p:spPr>
      </p:pic>
      <p:sp>
        <p:nvSpPr>
          <p:cNvPr id="762" name="Google Shape;762;p76"/>
          <p:cNvSpPr/>
          <p:nvPr/>
        </p:nvSpPr>
        <p:spPr>
          <a:xfrm>
            <a:off x="992237" y="235647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Do</a:t>
            </a:r>
            <a:endParaRPr b="0" i="0" sz="1400" u="none" cap="none" strike="noStrike"/>
          </a:p>
        </p:txBody>
      </p:sp>
      <p:sp>
        <p:nvSpPr>
          <p:cNvPr id="763" name="Google Shape;763;p76"/>
          <p:cNvSpPr/>
          <p:nvPr/>
        </p:nvSpPr>
        <p:spPr>
          <a:xfrm>
            <a:off x="992237" y="2662982"/>
            <a:ext cx="3473425"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One-hot for nominal</a:t>
            </a:r>
            <a:endParaRPr b="0" i="0" sz="1100" u="none" cap="none" strike="noStrike"/>
          </a:p>
        </p:txBody>
      </p:sp>
      <p:sp>
        <p:nvSpPr>
          <p:cNvPr id="764" name="Google Shape;764;p76"/>
          <p:cNvSpPr/>
          <p:nvPr/>
        </p:nvSpPr>
        <p:spPr>
          <a:xfrm>
            <a:off x="992237" y="2939356"/>
            <a:ext cx="3473425"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Drop a category</a:t>
            </a:r>
            <a:endParaRPr b="0" i="0" sz="1100" u="none" cap="none" strike="noStrike"/>
          </a:p>
        </p:txBody>
      </p:sp>
      <p:sp>
        <p:nvSpPr>
          <p:cNvPr id="765" name="Google Shape;765;p76"/>
          <p:cNvSpPr/>
          <p:nvPr/>
        </p:nvSpPr>
        <p:spPr>
          <a:xfrm>
            <a:off x="992237" y="3215729"/>
            <a:ext cx="3473425"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Handle cardinality</a:t>
            </a:r>
            <a:endParaRPr b="0" i="0" sz="1100" u="none" cap="none" strike="noStrike"/>
          </a:p>
        </p:txBody>
      </p:sp>
      <p:pic>
        <p:nvPicPr>
          <p:cNvPr descr="preencoded.png" id="766" name="Google Shape;766;p76"/>
          <p:cNvPicPr preferRelativeResize="0"/>
          <p:nvPr/>
        </p:nvPicPr>
        <p:blipFill rotWithShape="1">
          <a:blip r:embed="rId4">
            <a:alphaModFix/>
          </a:blip>
          <a:srcRect b="0" l="0" r="0" t="0"/>
          <a:stretch/>
        </p:blipFill>
        <p:spPr>
          <a:xfrm>
            <a:off x="4678263" y="2381250"/>
            <a:ext cx="354360" cy="354360"/>
          </a:xfrm>
          <a:prstGeom prst="rect">
            <a:avLst/>
          </a:prstGeom>
          <a:noFill/>
          <a:ln>
            <a:noFill/>
          </a:ln>
        </p:spPr>
      </p:pic>
      <p:sp>
        <p:nvSpPr>
          <p:cNvPr id="767" name="Google Shape;767;p76"/>
          <p:cNvSpPr/>
          <p:nvPr/>
        </p:nvSpPr>
        <p:spPr>
          <a:xfrm>
            <a:off x="5174382" y="235647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Don't</a:t>
            </a:r>
            <a:endParaRPr b="0" i="0" sz="1400" u="none" cap="none" strike="noStrike"/>
          </a:p>
        </p:txBody>
      </p:sp>
      <p:sp>
        <p:nvSpPr>
          <p:cNvPr id="768" name="Google Shape;768;p76"/>
          <p:cNvSpPr/>
          <p:nvPr/>
        </p:nvSpPr>
        <p:spPr>
          <a:xfrm>
            <a:off x="5174382" y="2662982"/>
            <a:ext cx="3473499"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Label encode nominal</a:t>
            </a:r>
            <a:endParaRPr b="0" i="0" sz="1100" u="none" cap="none" strike="noStrike"/>
          </a:p>
        </p:txBody>
      </p:sp>
      <p:sp>
        <p:nvSpPr>
          <p:cNvPr id="769" name="Google Shape;769;p76"/>
          <p:cNvSpPr/>
          <p:nvPr/>
        </p:nvSpPr>
        <p:spPr>
          <a:xfrm>
            <a:off x="5174382" y="2939356"/>
            <a:ext cx="3473499"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Ignore sparse matrices</a:t>
            </a:r>
            <a:endParaRPr b="0" i="0" sz="1100" u="none" cap="none" strike="no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7"/>
          <p:cNvSpPr/>
          <p:nvPr/>
        </p:nvSpPr>
        <p:spPr>
          <a:xfrm>
            <a:off x="496119" y="947812"/>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Key Takeaways</a:t>
            </a:r>
            <a:endParaRPr b="0" i="0" sz="2800" u="none" cap="none" strike="noStrike"/>
          </a:p>
        </p:txBody>
      </p:sp>
      <p:pic>
        <p:nvPicPr>
          <p:cNvPr descr="preencoded.png" id="776" name="Google Shape;776;p77"/>
          <p:cNvPicPr preferRelativeResize="0"/>
          <p:nvPr/>
        </p:nvPicPr>
        <p:blipFill rotWithShape="1">
          <a:blip r:embed="rId3">
            <a:alphaModFix/>
          </a:blip>
          <a:srcRect b="0" l="0" r="0" t="0"/>
          <a:stretch/>
        </p:blipFill>
        <p:spPr>
          <a:xfrm>
            <a:off x="1861467" y="1674316"/>
            <a:ext cx="1345034" cy="816843"/>
          </a:xfrm>
          <a:prstGeom prst="rect">
            <a:avLst/>
          </a:prstGeom>
          <a:noFill/>
          <a:ln>
            <a:noFill/>
          </a:ln>
        </p:spPr>
      </p:pic>
      <p:sp>
        <p:nvSpPr>
          <p:cNvPr id="777" name="Google Shape;777;p77"/>
          <p:cNvSpPr/>
          <p:nvPr/>
        </p:nvSpPr>
        <p:spPr>
          <a:xfrm>
            <a:off x="2434307" y="2059335"/>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1</a:t>
            </a:r>
            <a:endParaRPr b="0" i="0" sz="1600" u="none" cap="none" strike="noStrike"/>
          </a:p>
        </p:txBody>
      </p:sp>
      <p:sp>
        <p:nvSpPr>
          <p:cNvPr id="778" name="Google Shape;778;p77"/>
          <p:cNvSpPr/>
          <p:nvPr/>
        </p:nvSpPr>
        <p:spPr>
          <a:xfrm>
            <a:off x="3348249" y="1816075"/>
            <a:ext cx="10665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Label Encode</a:t>
            </a:r>
            <a:endParaRPr b="0" i="0" sz="1400" u="none" cap="none" strike="noStrike"/>
          </a:p>
        </p:txBody>
      </p:sp>
      <p:sp>
        <p:nvSpPr>
          <p:cNvPr id="779" name="Google Shape;779;p77"/>
          <p:cNvSpPr/>
          <p:nvPr/>
        </p:nvSpPr>
        <p:spPr>
          <a:xfrm>
            <a:off x="3348261" y="2122587"/>
            <a:ext cx="976684"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Only for ordinal</a:t>
            </a:r>
            <a:endParaRPr b="0" i="0" sz="1100" u="none" cap="none" strike="noStrike"/>
          </a:p>
        </p:txBody>
      </p:sp>
      <p:sp>
        <p:nvSpPr>
          <p:cNvPr id="780" name="Google Shape;780;p77"/>
          <p:cNvSpPr/>
          <p:nvPr/>
        </p:nvSpPr>
        <p:spPr>
          <a:xfrm>
            <a:off x="3241923" y="2499345"/>
            <a:ext cx="5370538"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1" name="Google Shape;781;p77"/>
          <p:cNvPicPr preferRelativeResize="0"/>
          <p:nvPr/>
        </p:nvPicPr>
        <p:blipFill rotWithShape="1">
          <a:blip r:embed="rId4">
            <a:alphaModFix/>
          </a:blip>
          <a:srcRect b="0" l="0" r="0" t="0"/>
          <a:stretch/>
        </p:blipFill>
        <p:spPr>
          <a:xfrm>
            <a:off x="1188988" y="2526581"/>
            <a:ext cx="2690068" cy="816843"/>
          </a:xfrm>
          <a:prstGeom prst="rect">
            <a:avLst/>
          </a:prstGeom>
          <a:noFill/>
          <a:ln>
            <a:noFill/>
          </a:ln>
        </p:spPr>
      </p:pic>
      <p:sp>
        <p:nvSpPr>
          <p:cNvPr id="782" name="Google Shape;782;p77"/>
          <p:cNvSpPr/>
          <p:nvPr/>
        </p:nvSpPr>
        <p:spPr>
          <a:xfrm>
            <a:off x="2434307" y="2810396"/>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2</a:t>
            </a:r>
            <a:endParaRPr b="0" i="0" sz="1600" u="none" cap="none" strike="noStrike"/>
          </a:p>
        </p:txBody>
      </p:sp>
      <p:sp>
        <p:nvSpPr>
          <p:cNvPr id="783" name="Google Shape;783;p77"/>
          <p:cNvSpPr/>
          <p:nvPr/>
        </p:nvSpPr>
        <p:spPr>
          <a:xfrm>
            <a:off x="4020826" y="2668350"/>
            <a:ext cx="1380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One-Hot Encode</a:t>
            </a:r>
            <a:endParaRPr b="0" i="0" sz="1400" u="none" cap="none" strike="noStrike"/>
          </a:p>
        </p:txBody>
      </p:sp>
      <p:sp>
        <p:nvSpPr>
          <p:cNvPr id="784" name="Google Shape;784;p77"/>
          <p:cNvSpPr/>
          <p:nvPr/>
        </p:nvSpPr>
        <p:spPr>
          <a:xfrm>
            <a:off x="4020815" y="2974851"/>
            <a:ext cx="121622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Nominal data</a:t>
            </a:r>
            <a:endParaRPr b="0" i="0" sz="1100" u="none" cap="none" strike="noStrike"/>
          </a:p>
        </p:txBody>
      </p:sp>
      <p:sp>
        <p:nvSpPr>
          <p:cNvPr id="785" name="Google Shape;785;p77"/>
          <p:cNvSpPr/>
          <p:nvPr/>
        </p:nvSpPr>
        <p:spPr>
          <a:xfrm>
            <a:off x="3914478" y="3351609"/>
            <a:ext cx="4697983" cy="9525"/>
          </a:xfrm>
          <a:prstGeom prst="roundRect">
            <a:avLst>
              <a:gd fmla="val 223256"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6" name="Google Shape;786;p77"/>
          <p:cNvPicPr preferRelativeResize="0"/>
          <p:nvPr/>
        </p:nvPicPr>
        <p:blipFill rotWithShape="1">
          <a:blip r:embed="rId5">
            <a:alphaModFix/>
          </a:blip>
          <a:srcRect b="0" l="0" r="0" t="0"/>
          <a:stretch/>
        </p:blipFill>
        <p:spPr>
          <a:xfrm>
            <a:off x="516434" y="3378845"/>
            <a:ext cx="4035102" cy="816843"/>
          </a:xfrm>
          <a:prstGeom prst="rect">
            <a:avLst/>
          </a:prstGeom>
          <a:noFill/>
          <a:ln>
            <a:noFill/>
          </a:ln>
        </p:spPr>
      </p:pic>
      <p:sp>
        <p:nvSpPr>
          <p:cNvPr id="787" name="Google Shape;787;p77"/>
          <p:cNvSpPr/>
          <p:nvPr/>
        </p:nvSpPr>
        <p:spPr>
          <a:xfrm>
            <a:off x="2434233" y="3662660"/>
            <a:ext cx="199355" cy="249138"/>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4C4C4D"/>
              </a:buClr>
              <a:buSzPts val="1600"/>
              <a:buFont typeface="Crimson Pro SemiBold"/>
              <a:buNone/>
            </a:pPr>
            <a:r>
              <a:rPr b="1" i="0" lang="en" sz="1600" u="none" cap="none" strike="noStrike">
                <a:solidFill>
                  <a:srgbClr val="4C4C4D"/>
                </a:solidFill>
                <a:latin typeface="Crimson Pro SemiBold"/>
                <a:ea typeface="Crimson Pro SemiBold"/>
                <a:cs typeface="Crimson Pro SemiBold"/>
                <a:sym typeface="Crimson Pro SemiBold"/>
              </a:rPr>
              <a:t>3</a:t>
            </a:r>
            <a:endParaRPr b="0" i="0" sz="1600" u="none" cap="none" strike="noStrike"/>
          </a:p>
        </p:txBody>
      </p:sp>
      <p:sp>
        <p:nvSpPr>
          <p:cNvPr id="788" name="Google Shape;788;p77"/>
          <p:cNvSpPr/>
          <p:nvPr/>
        </p:nvSpPr>
        <p:spPr>
          <a:xfrm>
            <a:off x="4693295" y="3520604"/>
            <a:ext cx="986656"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Simplify</a:t>
            </a:r>
            <a:endParaRPr b="0" i="0" sz="1400" u="none" cap="none" strike="noStrike"/>
          </a:p>
        </p:txBody>
      </p:sp>
      <p:sp>
        <p:nvSpPr>
          <p:cNvPr id="789" name="Google Shape;789;p77"/>
          <p:cNvSpPr/>
          <p:nvPr/>
        </p:nvSpPr>
        <p:spPr>
          <a:xfrm>
            <a:off x="4693295" y="3827115"/>
            <a:ext cx="986656"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High-cardinality</a:t>
            </a:r>
            <a:endParaRPr b="0" i="0" sz="1100" u="none" cap="none" strike="noStrike"/>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t>Encoding Categorical Variables</a:t>
            </a:r>
            <a:endParaRPr sz="5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descr="preencoded.png" id="800" name="Google Shape;800;p79"/>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801" name="Google Shape;801;p79"/>
          <p:cNvSpPr/>
          <p:nvPr/>
        </p:nvSpPr>
        <p:spPr>
          <a:xfrm>
            <a:off x="496119" y="1602507"/>
            <a:ext cx="4722763" cy="885974"/>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Automating Preprocessing: Building Robust Pipelines</a:t>
            </a:r>
            <a:endParaRPr b="0" i="0" sz="2800" u="none" cap="none" strike="noStrike"/>
          </a:p>
        </p:txBody>
      </p:sp>
      <p:sp>
        <p:nvSpPr>
          <p:cNvPr id="802" name="Google Shape;802;p79"/>
          <p:cNvSpPr/>
          <p:nvPr/>
        </p:nvSpPr>
        <p:spPr>
          <a:xfrm>
            <a:off x="496119" y="2701082"/>
            <a:ext cx="472276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From manual workflows to one-click reproducibility.</a:t>
            </a:r>
            <a:endParaRPr b="0" i="0" sz="1100" u="none" cap="none" strike="noStrike"/>
          </a:p>
        </p:txBody>
      </p:sp>
      <p:sp>
        <p:nvSpPr>
          <p:cNvPr id="803" name="Google Shape;803;p79"/>
          <p:cNvSpPr/>
          <p:nvPr/>
        </p:nvSpPr>
        <p:spPr>
          <a:xfrm>
            <a:off x="496119" y="3087365"/>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Key Quote</a:t>
            </a:r>
            <a:r>
              <a:rPr b="0" i="0" lang="en" sz="1100" u="none" cap="none" strike="noStrike">
                <a:solidFill>
                  <a:srgbClr val="4C4C4D"/>
                </a:solidFill>
                <a:latin typeface="Heebo"/>
                <a:ea typeface="Heebo"/>
                <a:cs typeface="Heebo"/>
                <a:sym typeface="Heebo"/>
              </a:rPr>
              <a:t>: "A pipeline is your blueprint for clean, leak-proof data transformations."</a:t>
            </a:r>
            <a:endParaRPr b="0" i="0" sz="1100"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0"/>
          <p:cNvSpPr/>
          <p:nvPr/>
        </p:nvSpPr>
        <p:spPr>
          <a:xfrm>
            <a:off x="496119" y="1576908"/>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 You’ll Learn</a:t>
            </a:r>
            <a:endParaRPr b="0" i="0" sz="2800" u="none" cap="none" strike="noStrike"/>
          </a:p>
        </p:txBody>
      </p:sp>
      <p:sp>
        <p:nvSpPr>
          <p:cNvPr id="810" name="Google Shape;810;p80"/>
          <p:cNvSpPr/>
          <p:nvPr/>
        </p:nvSpPr>
        <p:spPr>
          <a:xfrm>
            <a:off x="496119" y="2374255"/>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Objectives</a:t>
            </a:r>
            <a:endParaRPr b="0" i="0" sz="1400" u="none" cap="none" strike="noStrike"/>
          </a:p>
        </p:txBody>
      </p:sp>
      <p:sp>
        <p:nvSpPr>
          <p:cNvPr id="811" name="Google Shape;811;p80"/>
          <p:cNvSpPr/>
          <p:nvPr/>
        </p:nvSpPr>
        <p:spPr>
          <a:xfrm>
            <a:off x="496119" y="2737470"/>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Design pipelines with ColumnTransformer</a:t>
            </a:r>
            <a:endParaRPr b="0" i="0" sz="1100" u="none" cap="none" strike="noStrike"/>
          </a:p>
        </p:txBody>
      </p:sp>
      <p:sp>
        <p:nvSpPr>
          <p:cNvPr id="812" name="Google Shape;812;p80"/>
          <p:cNvSpPr/>
          <p:nvPr/>
        </p:nvSpPr>
        <p:spPr>
          <a:xfrm>
            <a:off x="496119" y="3013844"/>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Prevent data leakage</a:t>
            </a:r>
            <a:endParaRPr b="0" i="0" sz="1100" u="none" cap="none" strike="noStrike"/>
          </a:p>
        </p:txBody>
      </p:sp>
      <p:sp>
        <p:nvSpPr>
          <p:cNvPr id="813" name="Google Shape;813;p80"/>
          <p:cNvSpPr/>
          <p:nvPr/>
        </p:nvSpPr>
        <p:spPr>
          <a:xfrm>
            <a:off x="496119" y="3290218"/>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Integrate preprocessing with models</a:t>
            </a:r>
            <a:endParaRPr b="0" i="0" sz="1100" u="none" cap="none" strike="noStrike"/>
          </a:p>
        </p:txBody>
      </p:sp>
      <p:sp>
        <p:nvSpPr>
          <p:cNvPr id="814" name="Google Shape;814;p80"/>
          <p:cNvSpPr/>
          <p:nvPr/>
        </p:nvSpPr>
        <p:spPr>
          <a:xfrm>
            <a:off x="4749701" y="2374255"/>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Why Pipelines?</a:t>
            </a:r>
            <a:endParaRPr b="0" i="0" sz="1400" u="none" cap="none" strike="noStrike"/>
          </a:p>
        </p:txBody>
      </p:sp>
      <p:sp>
        <p:nvSpPr>
          <p:cNvPr id="815" name="Google Shape;815;p80"/>
          <p:cNvSpPr/>
          <p:nvPr/>
        </p:nvSpPr>
        <p:spPr>
          <a:xfrm>
            <a:off x="4749701" y="2737470"/>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Ensure consistency across training/testing</a:t>
            </a:r>
            <a:endParaRPr b="0" i="0" sz="1100" u="none" cap="none" strike="noStrike"/>
          </a:p>
        </p:txBody>
      </p:sp>
      <p:sp>
        <p:nvSpPr>
          <p:cNvPr id="816" name="Google Shape;816;p80"/>
          <p:cNvSpPr/>
          <p:nvPr/>
        </p:nvSpPr>
        <p:spPr>
          <a:xfrm>
            <a:off x="4749701" y="3013844"/>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Replace manual steps with a single call</a:t>
            </a:r>
            <a:endParaRPr b="0" i="0" sz="1100" u="none" cap="none" strike="noStrike"/>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1"/>
          <p:cNvSpPr/>
          <p:nvPr/>
        </p:nvSpPr>
        <p:spPr>
          <a:xfrm>
            <a:off x="496119" y="749275"/>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2800"/>
              <a:buFont typeface="Arial"/>
              <a:buNone/>
            </a:pPr>
            <a:r>
              <a:t/>
            </a:r>
            <a:endParaRPr b="0" i="0" sz="2800" u="none" cap="none" strike="noStrike"/>
          </a:p>
        </p:txBody>
      </p:sp>
      <p:pic>
        <p:nvPicPr>
          <p:cNvPr descr="preencoded.png" id="823" name="Google Shape;823;p81"/>
          <p:cNvPicPr preferRelativeResize="0"/>
          <p:nvPr/>
        </p:nvPicPr>
        <p:blipFill rotWithShape="1">
          <a:blip r:embed="rId3">
            <a:alphaModFix/>
          </a:blip>
          <a:srcRect b="0" l="0" r="0" t="0"/>
          <a:stretch/>
        </p:blipFill>
        <p:spPr>
          <a:xfrm>
            <a:off x="496119" y="1564333"/>
            <a:ext cx="3902943" cy="2670423"/>
          </a:xfrm>
          <a:prstGeom prst="rect">
            <a:avLst/>
          </a:prstGeom>
          <a:noFill/>
          <a:ln>
            <a:noFill/>
          </a:ln>
        </p:spPr>
      </p:pic>
      <p:sp>
        <p:nvSpPr>
          <p:cNvPr id="824" name="Google Shape;824;p81"/>
          <p:cNvSpPr/>
          <p:nvPr/>
        </p:nvSpPr>
        <p:spPr>
          <a:xfrm>
            <a:off x="4749701" y="1546622"/>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Benefits</a:t>
            </a:r>
            <a:endParaRPr b="0" i="0" sz="1400" u="none" cap="none" strike="noStrike"/>
          </a:p>
        </p:txBody>
      </p:sp>
      <p:sp>
        <p:nvSpPr>
          <p:cNvPr id="825" name="Google Shape;825;p81"/>
          <p:cNvSpPr/>
          <p:nvPr/>
        </p:nvSpPr>
        <p:spPr>
          <a:xfrm>
            <a:off x="4749701" y="1909837"/>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Reproducibility across teams/environments</a:t>
            </a:r>
            <a:endParaRPr b="0" i="0" sz="1100" u="none" cap="none" strike="noStrike"/>
          </a:p>
        </p:txBody>
      </p:sp>
      <p:sp>
        <p:nvSpPr>
          <p:cNvPr id="826" name="Google Shape;826;p81"/>
          <p:cNvSpPr/>
          <p:nvPr/>
        </p:nvSpPr>
        <p:spPr>
          <a:xfrm>
            <a:off x="4749701" y="2186211"/>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Seamless hyperparameter tuning</a:t>
            </a:r>
            <a:endParaRPr b="0" i="0" sz="1100" u="none" cap="none" strike="noStrike"/>
          </a:p>
        </p:txBody>
      </p:sp>
      <p:sp>
        <p:nvSpPr>
          <p:cNvPr id="827" name="Google Shape;827;p81"/>
          <p:cNvSpPr/>
          <p:nvPr/>
        </p:nvSpPr>
        <p:spPr>
          <a:xfrm>
            <a:off x="4749701" y="2462584"/>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Leak-proof transformations</a:t>
            </a:r>
            <a:endParaRPr b="0" i="0" sz="1100" u="none" cap="none" strike="noStrike"/>
          </a:p>
        </p:txBody>
      </p:sp>
      <p:sp>
        <p:nvSpPr>
          <p:cNvPr id="828" name="Google Shape;828;p81"/>
          <p:cNvSpPr/>
          <p:nvPr/>
        </p:nvSpPr>
        <p:spPr>
          <a:xfrm>
            <a:off x="4749701" y="2816944"/>
            <a:ext cx="390294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Example</a:t>
            </a:r>
            <a:r>
              <a:rPr b="0" i="0" lang="en" sz="1100" u="none" cap="none" strike="noStrike">
                <a:solidFill>
                  <a:srgbClr val="4C4C4D"/>
                </a:solidFill>
                <a:latin typeface="Heebo"/>
                <a:ea typeface="Heebo"/>
                <a:cs typeface="Heebo"/>
                <a:sym typeface="Heebo"/>
              </a:rPr>
              <a:t>: Accidentally scaling test data using training stats.</a:t>
            </a:r>
            <a:endParaRPr b="0" i="0" sz="1100" u="none" cap="none" strike="noStrike"/>
          </a:p>
        </p:txBody>
      </p:sp>
      <p:sp>
        <p:nvSpPr>
          <p:cNvPr id="829" name="Google Shape;829;p81"/>
          <p:cNvSpPr/>
          <p:nvPr/>
        </p:nvSpPr>
        <p:spPr>
          <a:xfrm>
            <a:off x="4749701" y="3171304"/>
            <a:ext cx="390294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Pipelines: Every dish (model) tastes the same.</a:t>
            </a:r>
            <a:endParaRPr b="0" i="0" sz="1100" u="none" cap="none" strike="noStrike"/>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2"/>
          <p:cNvSpPr/>
          <p:nvPr/>
        </p:nvSpPr>
        <p:spPr>
          <a:xfrm>
            <a:off x="496125" y="444775"/>
            <a:ext cx="5084700" cy="3321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52D47"/>
              </a:buClr>
              <a:buSzPts val="2100"/>
              <a:buFont typeface="Crimson Pro SemiBold"/>
              <a:buNone/>
            </a:pPr>
            <a:r>
              <a:rPr b="1" i="0" lang="en" sz="2100" u="none" cap="none" strike="noStrike">
                <a:solidFill>
                  <a:srgbClr val="152D47"/>
                </a:solidFill>
                <a:latin typeface="Crimson Pro SemiBold"/>
                <a:ea typeface="Crimson Pro SemiBold"/>
                <a:cs typeface="Crimson Pro SemiBold"/>
                <a:sym typeface="Crimson Pro SemiBold"/>
              </a:rPr>
              <a:t>Custom Workflows for Heterogeneous Data</a:t>
            </a:r>
            <a:endParaRPr b="0" i="0" sz="2100" u="none" cap="none" strike="noStrike"/>
          </a:p>
        </p:txBody>
      </p:sp>
      <p:pic>
        <p:nvPicPr>
          <p:cNvPr descr="preencoded.png" id="836" name="Google Shape;836;p82"/>
          <p:cNvPicPr preferRelativeResize="0"/>
          <p:nvPr/>
        </p:nvPicPr>
        <p:blipFill rotWithShape="1">
          <a:blip r:embed="rId3">
            <a:alphaModFix/>
          </a:blip>
          <a:srcRect b="0" l="0" r="0" t="0"/>
          <a:stretch/>
        </p:blipFill>
        <p:spPr>
          <a:xfrm>
            <a:off x="496119" y="989633"/>
            <a:ext cx="265807" cy="265807"/>
          </a:xfrm>
          <a:prstGeom prst="rect">
            <a:avLst/>
          </a:prstGeom>
          <a:noFill/>
          <a:ln>
            <a:noFill/>
          </a:ln>
        </p:spPr>
      </p:pic>
      <p:sp>
        <p:nvSpPr>
          <p:cNvPr id="837" name="Google Shape;837;p82"/>
          <p:cNvSpPr/>
          <p:nvPr/>
        </p:nvSpPr>
        <p:spPr>
          <a:xfrm>
            <a:off x="496119" y="1361703"/>
            <a:ext cx="1329035"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Numerical</a:t>
            </a:r>
            <a:endParaRPr b="0" i="0" sz="1000" u="none" cap="none" strike="noStrike"/>
          </a:p>
        </p:txBody>
      </p:sp>
      <p:pic>
        <p:nvPicPr>
          <p:cNvPr descr="preencoded.png" id="838" name="Google Shape;838;p82"/>
          <p:cNvPicPr preferRelativeResize="0"/>
          <p:nvPr/>
        </p:nvPicPr>
        <p:blipFill rotWithShape="1">
          <a:blip r:embed="rId4">
            <a:alphaModFix/>
          </a:blip>
          <a:srcRect b="0" l="0" r="0" t="0"/>
          <a:stretch/>
        </p:blipFill>
        <p:spPr>
          <a:xfrm>
            <a:off x="4651698" y="989633"/>
            <a:ext cx="265807" cy="265807"/>
          </a:xfrm>
          <a:prstGeom prst="rect">
            <a:avLst/>
          </a:prstGeom>
          <a:noFill/>
          <a:ln>
            <a:noFill/>
          </a:ln>
        </p:spPr>
      </p:pic>
      <p:sp>
        <p:nvSpPr>
          <p:cNvPr id="839" name="Google Shape;839;p82"/>
          <p:cNvSpPr/>
          <p:nvPr/>
        </p:nvSpPr>
        <p:spPr>
          <a:xfrm>
            <a:off x="4651698" y="1361703"/>
            <a:ext cx="1329035" cy="16609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4C4C4D"/>
              </a:buClr>
              <a:buSzPts val="1000"/>
              <a:buFont typeface="Crimson Pro SemiBold"/>
              <a:buNone/>
            </a:pPr>
            <a:r>
              <a:rPr b="1" i="0" lang="en" sz="1000" u="none" cap="none" strike="noStrike">
                <a:solidFill>
                  <a:srgbClr val="4C4C4D"/>
                </a:solidFill>
                <a:latin typeface="Crimson Pro SemiBold"/>
                <a:ea typeface="Crimson Pro SemiBold"/>
                <a:cs typeface="Crimson Pro SemiBold"/>
                <a:sym typeface="Crimson Pro SemiBold"/>
              </a:rPr>
              <a:t>Categorical</a:t>
            </a:r>
            <a:endParaRPr b="0" i="0" sz="1000" u="none" cap="none" strike="noStrike"/>
          </a:p>
        </p:txBody>
      </p:sp>
      <p:sp>
        <p:nvSpPr>
          <p:cNvPr id="840" name="Google Shape;840;p82"/>
          <p:cNvSpPr/>
          <p:nvPr/>
        </p:nvSpPr>
        <p:spPr>
          <a:xfrm>
            <a:off x="496119" y="1647379"/>
            <a:ext cx="8151763" cy="3051274"/>
          </a:xfrm>
          <a:prstGeom prst="roundRect">
            <a:avLst>
              <a:gd fmla="val 523"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41" name="Google Shape;841;p82"/>
          <p:cNvSpPr/>
          <p:nvPr/>
        </p:nvSpPr>
        <p:spPr>
          <a:xfrm>
            <a:off x="490835" y="1647379"/>
            <a:ext cx="8162330" cy="3051274"/>
          </a:xfrm>
          <a:prstGeom prst="roundRect">
            <a:avLst>
              <a:gd fmla="val 523"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42" name="Google Shape;842;p82"/>
          <p:cNvSpPr/>
          <p:nvPr/>
        </p:nvSpPr>
        <p:spPr>
          <a:xfrm>
            <a:off x="597099" y="1727076"/>
            <a:ext cx="7949803" cy="289187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C4C4D"/>
              </a:buClr>
              <a:buSzPts val="800"/>
              <a:buFont typeface="Consolas"/>
              <a:buNone/>
            </a:pPr>
            <a:r>
              <a:rPr b="0" i="0" lang="en" sz="800" u="none" cap="none" strike="noStrike">
                <a:solidFill>
                  <a:srgbClr val="4C4C4D"/>
                </a:solidFill>
                <a:highlight>
                  <a:srgbClr val="CCD7FF"/>
                </a:highlight>
                <a:latin typeface="Consolas"/>
                <a:ea typeface="Consolas"/>
                <a:cs typeface="Consolas"/>
                <a:sym typeface="Consolas"/>
              </a:rPr>
              <a:t>from sklearn.compose import ColumnTransformer</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from sklearn.pipeline import Pipeline</a:t>
            </a:r>
            <a:br>
              <a:rPr b="0" i="0" lang="en" sz="800" u="none" cap="none" strike="noStrike">
                <a:solidFill>
                  <a:srgbClr val="4C4C4D"/>
                </a:solidFill>
                <a:highlight>
                  <a:srgbClr val="CCD7FF"/>
                </a:highlight>
                <a:latin typeface="Consolas"/>
                <a:ea typeface="Consolas"/>
                <a:cs typeface="Consolas"/>
                <a:sym typeface="Consolas"/>
              </a:rPr>
            </a:b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num_transformer = Pipeline(steps=[</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    ('imputer', SimpleImputer(strategy='median')),</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    ('scaler', StandardScaler())</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a:t>
            </a:r>
            <a:br>
              <a:rPr b="0" i="0" lang="en" sz="800" u="none" cap="none" strike="noStrike">
                <a:solidFill>
                  <a:srgbClr val="4C4C4D"/>
                </a:solidFill>
                <a:highlight>
                  <a:srgbClr val="CCD7FF"/>
                </a:highlight>
                <a:latin typeface="Consolas"/>
                <a:ea typeface="Consolas"/>
                <a:cs typeface="Consolas"/>
                <a:sym typeface="Consolas"/>
              </a:rPr>
            </a:b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cat_transformer = Pipeline(steps=[</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    ('encoder', OneHotEncoder(drop='first'))</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a:t>
            </a:r>
            <a:br>
              <a:rPr b="0" i="0" lang="en" sz="800" u="none" cap="none" strike="noStrike">
                <a:solidFill>
                  <a:srgbClr val="4C4C4D"/>
                </a:solidFill>
                <a:highlight>
                  <a:srgbClr val="CCD7FF"/>
                </a:highlight>
                <a:latin typeface="Consolas"/>
                <a:ea typeface="Consolas"/>
                <a:cs typeface="Consolas"/>
                <a:sym typeface="Consolas"/>
              </a:rPr>
            </a:b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preprocessor = ColumnTransformer(transformers=[</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    ('num', num_transformer, ['Age', 'Fare']),</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    ('cat', cat_transformer, ['Sex', 'Embarked'])</a:t>
            </a:r>
            <a:br>
              <a:rPr b="0" i="0" lang="en" sz="800" u="none" cap="none" strike="noStrike">
                <a:solidFill>
                  <a:srgbClr val="4C4C4D"/>
                </a:solidFill>
                <a:highlight>
                  <a:srgbClr val="CCD7FF"/>
                </a:highlight>
                <a:latin typeface="Consolas"/>
                <a:ea typeface="Consolas"/>
                <a:cs typeface="Consolas"/>
                <a:sym typeface="Consolas"/>
              </a:rPr>
            </a:br>
            <a:r>
              <a:rPr b="0" i="0" lang="en" sz="800" u="none" cap="none" strike="noStrike">
                <a:solidFill>
                  <a:srgbClr val="4C4C4D"/>
                </a:solidFill>
                <a:highlight>
                  <a:srgbClr val="CCD7FF"/>
                </a:highlight>
                <a:latin typeface="Consolas"/>
                <a:ea typeface="Consolas"/>
                <a:cs typeface="Consolas"/>
                <a:sym typeface="Consolas"/>
              </a:rPr>
              <a:t>])</a:t>
            </a:r>
            <a:br>
              <a:rPr b="0" i="0" lang="en" sz="800" u="none" cap="none" strike="noStrike">
                <a:solidFill>
                  <a:srgbClr val="4C4C4D"/>
                </a:solidFill>
                <a:highlight>
                  <a:srgbClr val="CCD7FF"/>
                </a:highlight>
                <a:latin typeface="Consolas"/>
                <a:ea typeface="Consolas"/>
                <a:cs typeface="Consolas"/>
                <a:sym typeface="Consolas"/>
              </a:rPr>
            </a:br>
            <a:endParaRPr b="0" i="0" sz="800"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3"/>
          <p:cNvSpPr/>
          <p:nvPr/>
        </p:nvSpPr>
        <p:spPr>
          <a:xfrm>
            <a:off x="496126" y="425575"/>
            <a:ext cx="4973700" cy="354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52D47"/>
              </a:buClr>
              <a:buSzPts val="2200"/>
              <a:buFont typeface="Crimson Pro SemiBold"/>
              <a:buNone/>
            </a:pPr>
            <a:r>
              <a:rPr b="1" i="0" lang="en" sz="2200" u="none" cap="none" strike="noStrike">
                <a:solidFill>
                  <a:srgbClr val="152D47"/>
                </a:solidFill>
                <a:latin typeface="Crimson Pro SemiBold"/>
                <a:ea typeface="Crimson Pro SemiBold"/>
                <a:cs typeface="Crimson Pro SemiBold"/>
                <a:sym typeface="Crimson Pro SemiBold"/>
              </a:rPr>
              <a:t>Putting It All Together: Titanic Dataset</a:t>
            </a:r>
            <a:endParaRPr b="0" i="0" sz="2200" u="none" cap="none" strike="noStrike"/>
          </a:p>
        </p:txBody>
      </p:sp>
      <p:pic>
        <p:nvPicPr>
          <p:cNvPr descr="preencoded.png" id="849" name="Google Shape;849;p83"/>
          <p:cNvPicPr preferRelativeResize="0"/>
          <p:nvPr/>
        </p:nvPicPr>
        <p:blipFill rotWithShape="1">
          <a:blip r:embed="rId3">
            <a:alphaModFix/>
          </a:blip>
          <a:srcRect b="0" l="0" r="0" t="0"/>
          <a:stretch/>
        </p:blipFill>
        <p:spPr>
          <a:xfrm>
            <a:off x="496119" y="1006748"/>
            <a:ext cx="567035" cy="680443"/>
          </a:xfrm>
          <a:prstGeom prst="rect">
            <a:avLst/>
          </a:prstGeom>
          <a:noFill/>
          <a:ln>
            <a:noFill/>
          </a:ln>
        </p:spPr>
      </p:pic>
      <p:sp>
        <p:nvSpPr>
          <p:cNvPr id="850" name="Google Shape;850;p83"/>
          <p:cNvSpPr/>
          <p:nvPr/>
        </p:nvSpPr>
        <p:spPr>
          <a:xfrm>
            <a:off x="1233264" y="1120155"/>
            <a:ext cx="1417662" cy="17718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C4C4D"/>
              </a:buClr>
              <a:buSzPts val="1100"/>
              <a:buFont typeface="Crimson Pro SemiBold"/>
              <a:buNone/>
            </a:pPr>
            <a:r>
              <a:rPr b="1" i="0" lang="en" sz="1100" u="none" cap="none" strike="noStrike">
                <a:solidFill>
                  <a:srgbClr val="4C4C4D"/>
                </a:solidFill>
                <a:latin typeface="Crimson Pro SemiBold"/>
                <a:ea typeface="Crimson Pro SemiBold"/>
                <a:cs typeface="Crimson Pro SemiBold"/>
                <a:sym typeface="Crimson Pro SemiBold"/>
              </a:rPr>
              <a:t>Raw Data</a:t>
            </a:r>
            <a:endParaRPr b="0" i="0" sz="1100" u="none" cap="none" strike="noStrike"/>
          </a:p>
        </p:txBody>
      </p:sp>
      <p:pic>
        <p:nvPicPr>
          <p:cNvPr descr="preencoded.png" id="851" name="Google Shape;851;p83"/>
          <p:cNvPicPr preferRelativeResize="0"/>
          <p:nvPr/>
        </p:nvPicPr>
        <p:blipFill rotWithShape="1">
          <a:blip r:embed="rId4">
            <a:alphaModFix/>
          </a:blip>
          <a:srcRect b="0" l="0" r="0" t="0"/>
          <a:stretch/>
        </p:blipFill>
        <p:spPr>
          <a:xfrm>
            <a:off x="496119" y="1687190"/>
            <a:ext cx="567035" cy="680442"/>
          </a:xfrm>
          <a:prstGeom prst="rect">
            <a:avLst/>
          </a:prstGeom>
          <a:noFill/>
          <a:ln>
            <a:noFill/>
          </a:ln>
        </p:spPr>
      </p:pic>
      <p:sp>
        <p:nvSpPr>
          <p:cNvPr id="852" name="Google Shape;852;p83"/>
          <p:cNvSpPr/>
          <p:nvPr/>
        </p:nvSpPr>
        <p:spPr>
          <a:xfrm>
            <a:off x="1233264" y="1800597"/>
            <a:ext cx="1417662" cy="17718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C4C4D"/>
              </a:buClr>
              <a:buSzPts val="1100"/>
              <a:buFont typeface="Crimson Pro SemiBold"/>
              <a:buNone/>
            </a:pPr>
            <a:r>
              <a:rPr b="1" i="0" lang="en" sz="1100" u="none" cap="none" strike="noStrike">
                <a:solidFill>
                  <a:srgbClr val="4C4C4D"/>
                </a:solidFill>
                <a:latin typeface="Crimson Pro SemiBold"/>
                <a:ea typeface="Crimson Pro SemiBold"/>
                <a:cs typeface="Crimson Pro SemiBold"/>
                <a:sym typeface="Crimson Pro SemiBold"/>
              </a:rPr>
              <a:t>Impute Age</a:t>
            </a:r>
            <a:endParaRPr b="0" i="0" sz="1100" u="none" cap="none" strike="noStrike"/>
          </a:p>
        </p:txBody>
      </p:sp>
      <p:pic>
        <p:nvPicPr>
          <p:cNvPr descr="preencoded.png" id="853" name="Google Shape;853;p83"/>
          <p:cNvPicPr preferRelativeResize="0"/>
          <p:nvPr/>
        </p:nvPicPr>
        <p:blipFill rotWithShape="1">
          <a:blip r:embed="rId5">
            <a:alphaModFix/>
          </a:blip>
          <a:srcRect b="0" l="0" r="0" t="0"/>
          <a:stretch/>
        </p:blipFill>
        <p:spPr>
          <a:xfrm>
            <a:off x="496119" y="2367633"/>
            <a:ext cx="567035" cy="680442"/>
          </a:xfrm>
          <a:prstGeom prst="rect">
            <a:avLst/>
          </a:prstGeom>
          <a:noFill/>
          <a:ln>
            <a:noFill/>
          </a:ln>
        </p:spPr>
      </p:pic>
      <p:sp>
        <p:nvSpPr>
          <p:cNvPr id="854" name="Google Shape;854;p83"/>
          <p:cNvSpPr/>
          <p:nvPr/>
        </p:nvSpPr>
        <p:spPr>
          <a:xfrm>
            <a:off x="1233264" y="2481039"/>
            <a:ext cx="1417662" cy="17718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C4C4D"/>
              </a:buClr>
              <a:buSzPts val="1100"/>
              <a:buFont typeface="Crimson Pro SemiBold"/>
              <a:buNone/>
            </a:pPr>
            <a:r>
              <a:rPr b="1" i="0" lang="en" sz="1100" u="none" cap="none" strike="noStrike">
                <a:solidFill>
                  <a:srgbClr val="4C4C4D"/>
                </a:solidFill>
                <a:latin typeface="Crimson Pro SemiBold"/>
                <a:ea typeface="Crimson Pro SemiBold"/>
                <a:cs typeface="Crimson Pro SemiBold"/>
                <a:sym typeface="Crimson Pro SemiBold"/>
              </a:rPr>
              <a:t>Encode Sex</a:t>
            </a:r>
            <a:endParaRPr b="0" i="0" sz="1100" u="none" cap="none" strike="noStrike"/>
          </a:p>
        </p:txBody>
      </p:sp>
      <p:pic>
        <p:nvPicPr>
          <p:cNvPr descr="preencoded.png" id="855" name="Google Shape;855;p83"/>
          <p:cNvPicPr preferRelativeResize="0"/>
          <p:nvPr/>
        </p:nvPicPr>
        <p:blipFill rotWithShape="1">
          <a:blip r:embed="rId6">
            <a:alphaModFix/>
          </a:blip>
          <a:srcRect b="0" l="0" r="0" t="0"/>
          <a:stretch/>
        </p:blipFill>
        <p:spPr>
          <a:xfrm>
            <a:off x="496119" y="3048074"/>
            <a:ext cx="567035" cy="680443"/>
          </a:xfrm>
          <a:prstGeom prst="rect">
            <a:avLst/>
          </a:prstGeom>
          <a:noFill/>
          <a:ln>
            <a:noFill/>
          </a:ln>
        </p:spPr>
      </p:pic>
      <p:sp>
        <p:nvSpPr>
          <p:cNvPr id="856" name="Google Shape;856;p83"/>
          <p:cNvSpPr/>
          <p:nvPr/>
        </p:nvSpPr>
        <p:spPr>
          <a:xfrm>
            <a:off x="1233264" y="3161481"/>
            <a:ext cx="1417662" cy="17718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C4C4D"/>
              </a:buClr>
              <a:buSzPts val="1100"/>
              <a:buFont typeface="Crimson Pro SemiBold"/>
              <a:buNone/>
            </a:pPr>
            <a:r>
              <a:rPr b="1" i="0" lang="en" sz="1100" u="none" cap="none" strike="noStrike">
                <a:solidFill>
                  <a:srgbClr val="4C4C4D"/>
                </a:solidFill>
                <a:latin typeface="Crimson Pro SemiBold"/>
                <a:ea typeface="Crimson Pro SemiBold"/>
                <a:cs typeface="Crimson Pro SemiBold"/>
                <a:sym typeface="Crimson Pro SemiBold"/>
              </a:rPr>
              <a:t>Scale Fare</a:t>
            </a:r>
            <a:endParaRPr b="0" i="0" sz="1100" u="none" cap="none" strike="noStrike"/>
          </a:p>
        </p:txBody>
      </p:sp>
      <p:pic>
        <p:nvPicPr>
          <p:cNvPr descr="preencoded.png" id="857" name="Google Shape;857;p83"/>
          <p:cNvPicPr preferRelativeResize="0"/>
          <p:nvPr/>
        </p:nvPicPr>
        <p:blipFill rotWithShape="1">
          <a:blip r:embed="rId7">
            <a:alphaModFix/>
          </a:blip>
          <a:srcRect b="0" l="0" r="0" t="0"/>
          <a:stretch/>
        </p:blipFill>
        <p:spPr>
          <a:xfrm>
            <a:off x="496119" y="3728517"/>
            <a:ext cx="567035" cy="680443"/>
          </a:xfrm>
          <a:prstGeom prst="rect">
            <a:avLst/>
          </a:prstGeom>
          <a:noFill/>
          <a:ln>
            <a:noFill/>
          </a:ln>
        </p:spPr>
      </p:pic>
      <p:sp>
        <p:nvSpPr>
          <p:cNvPr id="858" name="Google Shape;858;p83"/>
          <p:cNvSpPr/>
          <p:nvPr/>
        </p:nvSpPr>
        <p:spPr>
          <a:xfrm>
            <a:off x="1233264" y="3841924"/>
            <a:ext cx="1417662" cy="17718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C4C4D"/>
              </a:buClr>
              <a:buSzPts val="1100"/>
              <a:buFont typeface="Crimson Pro SemiBold"/>
              <a:buNone/>
            </a:pPr>
            <a:r>
              <a:rPr b="1" i="0" lang="en" sz="1100" u="none" cap="none" strike="noStrike">
                <a:solidFill>
                  <a:srgbClr val="4C4C4D"/>
                </a:solidFill>
                <a:latin typeface="Crimson Pro SemiBold"/>
                <a:ea typeface="Crimson Pro SemiBold"/>
                <a:cs typeface="Crimson Pro SemiBold"/>
                <a:sym typeface="Crimson Pro SemiBold"/>
              </a:rPr>
              <a:t>Train Model</a:t>
            </a:r>
            <a:endParaRPr b="0" i="0" sz="1100" u="none" cap="none" strike="noStrike"/>
          </a:p>
        </p:txBody>
      </p:sp>
      <p:sp>
        <p:nvSpPr>
          <p:cNvPr id="859" name="Google Shape;859;p83"/>
          <p:cNvSpPr/>
          <p:nvPr/>
        </p:nvSpPr>
        <p:spPr>
          <a:xfrm>
            <a:off x="496119" y="4536504"/>
            <a:ext cx="8151763" cy="18142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C4C4D"/>
              </a:buClr>
              <a:buSzPts val="900"/>
              <a:buFont typeface="Heebo"/>
              <a:buNone/>
            </a:pPr>
            <a:r>
              <a:rPr b="0" i="0" lang="en" sz="900" u="none" cap="none" strike="noStrike">
                <a:solidFill>
                  <a:srgbClr val="4C4C4D"/>
                </a:solidFill>
                <a:latin typeface="Heebo"/>
                <a:ea typeface="Heebo"/>
                <a:cs typeface="Heebo"/>
                <a:sym typeface="Heebo"/>
              </a:rPr>
              <a:t>Pipeline handles everything</a:t>
            </a:r>
            <a:r>
              <a:rPr lang="en" sz="900">
                <a:solidFill>
                  <a:srgbClr val="4C4C4D"/>
                </a:solidFill>
                <a:latin typeface="Heebo"/>
                <a:ea typeface="Heebo"/>
                <a:cs typeface="Heebo"/>
                <a:sym typeface="Heebo"/>
              </a:rPr>
              <a:t> - </a:t>
            </a:r>
            <a:r>
              <a:rPr b="0" i="0" lang="en" sz="900" u="none" cap="none" strike="noStrike">
                <a:solidFill>
                  <a:srgbClr val="4C4C4D"/>
                </a:solidFill>
                <a:latin typeface="Heebo"/>
                <a:ea typeface="Heebo"/>
                <a:cs typeface="Heebo"/>
                <a:sym typeface="Heebo"/>
              </a:rPr>
              <a:t>no more forgotten steps or leakage.</a:t>
            </a:r>
            <a:endParaRPr b="0" i="0" sz="900" u="none" cap="none" strike="noStrike"/>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preencoded.png" id="865" name="Google Shape;865;p84"/>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866" name="Google Shape;866;p84"/>
          <p:cNvSpPr/>
          <p:nvPr/>
        </p:nvSpPr>
        <p:spPr>
          <a:xfrm>
            <a:off x="496126" y="1218000"/>
            <a:ext cx="41244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The Leak-Proof Pipeline</a:t>
            </a:r>
            <a:endParaRPr b="0" i="0" sz="2800" u="none" cap="none" strike="noStrike"/>
          </a:p>
        </p:txBody>
      </p:sp>
      <p:sp>
        <p:nvSpPr>
          <p:cNvPr id="867" name="Google Shape;867;p84"/>
          <p:cNvSpPr/>
          <p:nvPr/>
        </p:nvSpPr>
        <p:spPr>
          <a:xfrm>
            <a:off x="496119" y="1873598"/>
            <a:ext cx="4722763" cy="816843"/>
          </a:xfrm>
          <a:prstGeom prst="roundRect">
            <a:avLst>
              <a:gd fmla="val 2603"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68" name="Google Shape;868;p84"/>
          <p:cNvSpPr/>
          <p:nvPr/>
        </p:nvSpPr>
        <p:spPr>
          <a:xfrm>
            <a:off x="637878" y="2015356"/>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What is Leakage?</a:t>
            </a:r>
            <a:endParaRPr b="0" i="0" sz="1400" u="none" cap="none" strike="noStrike"/>
          </a:p>
        </p:txBody>
      </p:sp>
      <p:sp>
        <p:nvSpPr>
          <p:cNvPr id="869" name="Google Shape;869;p84"/>
          <p:cNvSpPr/>
          <p:nvPr/>
        </p:nvSpPr>
        <p:spPr>
          <a:xfrm>
            <a:off x="637878" y="2321868"/>
            <a:ext cx="4439246"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Contaminating test data with training stats (e.g., mean, variance).</a:t>
            </a:r>
            <a:endParaRPr b="0" i="0" sz="1100" u="none" cap="none" strike="noStrike"/>
          </a:p>
        </p:txBody>
      </p:sp>
      <p:sp>
        <p:nvSpPr>
          <p:cNvPr id="870" name="Google Shape;870;p84"/>
          <p:cNvSpPr/>
          <p:nvPr/>
        </p:nvSpPr>
        <p:spPr>
          <a:xfrm>
            <a:off x="496119" y="2832199"/>
            <a:ext cx="4722763" cy="1093217"/>
          </a:xfrm>
          <a:prstGeom prst="roundRect">
            <a:avLst>
              <a:gd fmla="val 1945"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71" name="Google Shape;871;p84"/>
          <p:cNvSpPr/>
          <p:nvPr/>
        </p:nvSpPr>
        <p:spPr>
          <a:xfrm>
            <a:off x="637878" y="297395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Pipeline Safeguards</a:t>
            </a:r>
            <a:endParaRPr b="0" i="0" sz="1400" u="none" cap="none" strike="noStrike"/>
          </a:p>
        </p:txBody>
      </p:sp>
      <p:sp>
        <p:nvSpPr>
          <p:cNvPr id="872" name="Google Shape;872;p84"/>
          <p:cNvSpPr/>
          <p:nvPr/>
        </p:nvSpPr>
        <p:spPr>
          <a:xfrm>
            <a:off x="637878" y="3280469"/>
            <a:ext cx="4439246"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fit_transform() on training data only</a:t>
            </a:r>
            <a:endParaRPr b="0" i="0" sz="1100" u="none" cap="none" strike="noStrike"/>
          </a:p>
        </p:txBody>
      </p:sp>
      <p:sp>
        <p:nvSpPr>
          <p:cNvPr id="873" name="Google Shape;873;p84"/>
          <p:cNvSpPr/>
          <p:nvPr/>
        </p:nvSpPr>
        <p:spPr>
          <a:xfrm>
            <a:off x="637878" y="3556843"/>
            <a:ext cx="4439246"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transform() on test data</a:t>
            </a:r>
            <a:endParaRPr b="0" i="0" sz="1100" u="none" cap="none" strike="noStrike"/>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descr="preencoded.png" id="879" name="Google Shape;879;p85"/>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880" name="Google Shape;880;p85"/>
          <p:cNvSpPr/>
          <p:nvPr/>
        </p:nvSpPr>
        <p:spPr>
          <a:xfrm>
            <a:off x="3925119" y="449014"/>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Your Mission</a:t>
            </a:r>
            <a:endParaRPr b="0" i="0" sz="2800" u="none" cap="none" strike="noStrike"/>
          </a:p>
        </p:txBody>
      </p:sp>
      <p:sp>
        <p:nvSpPr>
          <p:cNvPr id="881" name="Google Shape;881;p85"/>
          <p:cNvSpPr/>
          <p:nvPr/>
        </p:nvSpPr>
        <p:spPr>
          <a:xfrm>
            <a:off x="3925119" y="1264072"/>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82" name="Google Shape;882;p85"/>
          <p:cNvSpPr/>
          <p:nvPr/>
        </p:nvSpPr>
        <p:spPr>
          <a:xfrm>
            <a:off x="3978288" y="1290638"/>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883" name="Google Shape;883;p85"/>
          <p:cNvSpPr/>
          <p:nvPr/>
        </p:nvSpPr>
        <p:spPr>
          <a:xfrm>
            <a:off x="4385816" y="1264072"/>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Handle missing values</a:t>
            </a:r>
            <a:endParaRPr b="0" i="0" sz="1400" u="none" cap="none" strike="noStrike"/>
          </a:p>
        </p:txBody>
      </p:sp>
      <p:sp>
        <p:nvSpPr>
          <p:cNvPr id="884" name="Google Shape;884;p85"/>
          <p:cNvSpPr/>
          <p:nvPr/>
        </p:nvSpPr>
        <p:spPr>
          <a:xfrm>
            <a:off x="3925119" y="2043708"/>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85" name="Google Shape;885;p85"/>
          <p:cNvSpPr/>
          <p:nvPr/>
        </p:nvSpPr>
        <p:spPr>
          <a:xfrm>
            <a:off x="3978288" y="2070274"/>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886" name="Google Shape;886;p85"/>
          <p:cNvSpPr/>
          <p:nvPr/>
        </p:nvSpPr>
        <p:spPr>
          <a:xfrm>
            <a:off x="4385816" y="2043708"/>
            <a:ext cx="2012677"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Encode categorical features</a:t>
            </a:r>
            <a:endParaRPr b="0" i="0" sz="1400" u="none" cap="none" strike="noStrike"/>
          </a:p>
        </p:txBody>
      </p:sp>
      <p:sp>
        <p:nvSpPr>
          <p:cNvPr id="887" name="Google Shape;887;p85"/>
          <p:cNvSpPr/>
          <p:nvPr/>
        </p:nvSpPr>
        <p:spPr>
          <a:xfrm>
            <a:off x="3925119" y="2823344"/>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88" name="Google Shape;888;p85"/>
          <p:cNvSpPr/>
          <p:nvPr/>
        </p:nvSpPr>
        <p:spPr>
          <a:xfrm>
            <a:off x="3978288" y="2849910"/>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889" name="Google Shape;889;p85"/>
          <p:cNvSpPr/>
          <p:nvPr/>
        </p:nvSpPr>
        <p:spPr>
          <a:xfrm>
            <a:off x="4385816" y="2823344"/>
            <a:ext cx="1793900"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Scale numerical features</a:t>
            </a:r>
            <a:endParaRPr b="0" i="0" sz="1400" u="none" cap="none" strike="noStrike"/>
          </a:p>
        </p:txBody>
      </p:sp>
      <p:sp>
        <p:nvSpPr>
          <p:cNvPr id="890" name="Google Shape;890;p85"/>
          <p:cNvSpPr/>
          <p:nvPr/>
        </p:nvSpPr>
        <p:spPr>
          <a:xfrm>
            <a:off x="3925119" y="3602980"/>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91" name="Google Shape;891;p85"/>
          <p:cNvSpPr/>
          <p:nvPr/>
        </p:nvSpPr>
        <p:spPr>
          <a:xfrm>
            <a:off x="3978288" y="3629546"/>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4</a:t>
            </a:r>
            <a:endParaRPr b="0" i="0" sz="1700" u="none" cap="none" strike="noStrike"/>
          </a:p>
        </p:txBody>
      </p:sp>
      <p:sp>
        <p:nvSpPr>
          <p:cNvPr id="892" name="Google Shape;892;p85"/>
          <p:cNvSpPr/>
          <p:nvPr/>
        </p:nvSpPr>
        <p:spPr>
          <a:xfrm>
            <a:off x="4385816" y="360298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Build a pipeline</a:t>
            </a:r>
            <a:endParaRPr b="0" i="0" sz="1400" u="none" cap="none" strike="noStrike"/>
          </a:p>
        </p:txBody>
      </p:sp>
      <p:sp>
        <p:nvSpPr>
          <p:cNvPr id="893" name="Google Shape;893;p85"/>
          <p:cNvSpPr/>
          <p:nvPr/>
        </p:nvSpPr>
        <p:spPr>
          <a:xfrm>
            <a:off x="3925119" y="4240858"/>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1" i="0" lang="en" sz="1100" u="none" cap="none" strike="noStrike">
                <a:solidFill>
                  <a:srgbClr val="4C4C4D"/>
                </a:solidFill>
                <a:latin typeface="Heebo"/>
                <a:ea typeface="Heebo"/>
                <a:cs typeface="Heebo"/>
                <a:sym typeface="Heebo"/>
              </a:rPr>
              <a:t>Dataset</a:t>
            </a:r>
            <a:r>
              <a:rPr b="0" i="0" lang="en" sz="1100" u="none" cap="none" strike="noStrike">
                <a:solidFill>
                  <a:srgbClr val="4C4C4D"/>
                </a:solidFill>
                <a:latin typeface="Heebo"/>
                <a:ea typeface="Heebo"/>
                <a:cs typeface="Heebo"/>
                <a:sym typeface="Heebo"/>
              </a:rPr>
              <a:t>: Housing Prices (e.g., missing "LotFrontage," categorical "Neighborhood").</a:t>
            </a:r>
            <a:endParaRPr b="0" i="0" sz="11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preencoded.png" id="182" name="Google Shape;182;p41"/>
          <p:cNvPicPr preferRelativeResize="0"/>
          <p:nvPr/>
        </p:nvPicPr>
        <p:blipFill rotWithShape="1">
          <a:blip r:embed="rId3">
            <a:alphaModFix/>
          </a:blip>
          <a:srcRect b="0" l="0" r="0" t="0"/>
          <a:stretch/>
        </p:blipFill>
        <p:spPr>
          <a:xfrm>
            <a:off x="0" y="0"/>
            <a:ext cx="9144000" cy="2658071"/>
          </a:xfrm>
          <a:prstGeom prst="rect">
            <a:avLst/>
          </a:prstGeom>
          <a:noFill/>
          <a:ln>
            <a:noFill/>
          </a:ln>
        </p:spPr>
      </p:pic>
      <p:sp>
        <p:nvSpPr>
          <p:cNvPr id="183" name="Google Shape;183;p41"/>
          <p:cNvSpPr/>
          <p:nvPr/>
        </p:nvSpPr>
        <p:spPr>
          <a:xfrm>
            <a:off x="496125" y="3113175"/>
            <a:ext cx="53466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What’s Wrong With This Picture?</a:t>
            </a:r>
            <a:endParaRPr b="0" i="0" sz="2800" u="none" cap="none" strike="noStrike"/>
          </a:p>
        </p:txBody>
      </p:sp>
      <p:sp>
        <p:nvSpPr>
          <p:cNvPr id="184" name="Google Shape;184;p41"/>
          <p:cNvSpPr/>
          <p:nvPr/>
        </p:nvSpPr>
        <p:spPr>
          <a:xfrm>
            <a:off x="496119" y="3928244"/>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5" name="Google Shape;185;p41"/>
          <p:cNvSpPr/>
          <p:nvPr/>
        </p:nvSpPr>
        <p:spPr>
          <a:xfrm>
            <a:off x="549288" y="3954810"/>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186" name="Google Shape;186;p41"/>
          <p:cNvSpPr/>
          <p:nvPr/>
        </p:nvSpPr>
        <p:spPr>
          <a:xfrm>
            <a:off x="956816" y="392824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Missing Values</a:t>
            </a:r>
            <a:endParaRPr b="0" i="0" sz="1400" u="none" cap="none" strike="noStrike"/>
          </a:p>
        </p:txBody>
      </p:sp>
      <p:sp>
        <p:nvSpPr>
          <p:cNvPr id="187" name="Google Shape;187;p41"/>
          <p:cNvSpPr/>
          <p:nvPr/>
        </p:nvSpPr>
        <p:spPr>
          <a:xfrm>
            <a:off x="956816" y="4234756"/>
            <a:ext cx="216202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Gaps that distort statistics and break models.</a:t>
            </a:r>
            <a:endParaRPr b="0" i="0" sz="1100" u="none" cap="none" strike="noStrike"/>
          </a:p>
        </p:txBody>
      </p:sp>
      <p:sp>
        <p:nvSpPr>
          <p:cNvPr id="188" name="Google Shape;188;p41"/>
          <p:cNvSpPr/>
          <p:nvPr/>
        </p:nvSpPr>
        <p:spPr>
          <a:xfrm>
            <a:off x="3260601" y="3928244"/>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9" name="Google Shape;189;p41"/>
          <p:cNvSpPr/>
          <p:nvPr/>
        </p:nvSpPr>
        <p:spPr>
          <a:xfrm>
            <a:off x="3313770" y="3954810"/>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190" name="Google Shape;190;p41"/>
          <p:cNvSpPr/>
          <p:nvPr/>
        </p:nvSpPr>
        <p:spPr>
          <a:xfrm>
            <a:off x="3721299" y="392824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Categorical Variables</a:t>
            </a:r>
            <a:endParaRPr b="0" i="0" sz="1400" u="none" cap="none" strike="noStrike"/>
          </a:p>
        </p:txBody>
      </p:sp>
      <p:sp>
        <p:nvSpPr>
          <p:cNvPr id="191" name="Google Shape;191;p41"/>
          <p:cNvSpPr/>
          <p:nvPr/>
        </p:nvSpPr>
        <p:spPr>
          <a:xfrm>
            <a:off x="3721299" y="4234756"/>
            <a:ext cx="216202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Non-numeric data that algorithms can’t process.</a:t>
            </a:r>
            <a:endParaRPr b="0" i="0" sz="1100" u="none" cap="none" strike="noStrike"/>
          </a:p>
        </p:txBody>
      </p:sp>
      <p:sp>
        <p:nvSpPr>
          <p:cNvPr id="192" name="Google Shape;192;p41"/>
          <p:cNvSpPr/>
          <p:nvPr/>
        </p:nvSpPr>
        <p:spPr>
          <a:xfrm>
            <a:off x="6025083" y="3928244"/>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3" name="Google Shape;193;p41"/>
          <p:cNvSpPr/>
          <p:nvPr/>
        </p:nvSpPr>
        <p:spPr>
          <a:xfrm>
            <a:off x="6078252" y="3954810"/>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194" name="Google Shape;194;p41"/>
          <p:cNvSpPr/>
          <p:nvPr/>
        </p:nvSpPr>
        <p:spPr>
          <a:xfrm>
            <a:off x="6485781" y="392824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Scale Mismatches</a:t>
            </a:r>
            <a:endParaRPr b="0" i="0" sz="1400" u="none" cap="none" strike="noStrike"/>
          </a:p>
        </p:txBody>
      </p:sp>
      <p:sp>
        <p:nvSpPr>
          <p:cNvPr id="195" name="Google Shape;195;p41"/>
          <p:cNvSpPr/>
          <p:nvPr/>
        </p:nvSpPr>
        <p:spPr>
          <a:xfrm>
            <a:off x="6485781" y="4234756"/>
            <a:ext cx="2162026"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Features with wildly different ranges.</a:t>
            </a:r>
            <a:endParaRPr b="0" i="0" sz="1100"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6"/>
          <p:cNvSpPr/>
          <p:nvPr/>
        </p:nvSpPr>
        <p:spPr>
          <a:xfrm>
            <a:off x="496119" y="638621"/>
            <a:ext cx="6387183"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Code Walkthrough: Housing Prices Pipeline</a:t>
            </a:r>
            <a:endParaRPr b="0" i="0" sz="2800" u="none" cap="none" strike="noStrike"/>
          </a:p>
        </p:txBody>
      </p:sp>
      <p:sp>
        <p:nvSpPr>
          <p:cNvPr id="900" name="Google Shape;900;p86"/>
          <p:cNvSpPr/>
          <p:nvPr/>
        </p:nvSpPr>
        <p:spPr>
          <a:xfrm>
            <a:off x="4562475" y="1365126"/>
            <a:ext cx="19050" cy="3139752"/>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1" name="Google Shape;901;p86"/>
          <p:cNvSpPr/>
          <p:nvPr/>
        </p:nvSpPr>
        <p:spPr>
          <a:xfrm>
            <a:off x="4006304" y="1674539"/>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2" name="Google Shape;902;p86"/>
          <p:cNvSpPr/>
          <p:nvPr/>
        </p:nvSpPr>
        <p:spPr>
          <a:xfrm>
            <a:off x="4412531" y="1524595"/>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3" name="Google Shape;903;p86"/>
          <p:cNvSpPr/>
          <p:nvPr/>
        </p:nvSpPr>
        <p:spPr>
          <a:xfrm>
            <a:off x="4465699" y="1551161"/>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904" name="Google Shape;904;p86"/>
          <p:cNvSpPr/>
          <p:nvPr/>
        </p:nvSpPr>
        <p:spPr>
          <a:xfrm>
            <a:off x="2091184" y="1506885"/>
            <a:ext cx="1772022" cy="221456"/>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Load Data</a:t>
            </a:r>
            <a:endParaRPr b="0" i="0" sz="1400" u="none" cap="none" strike="noStrike"/>
          </a:p>
        </p:txBody>
      </p:sp>
      <p:sp>
        <p:nvSpPr>
          <p:cNvPr id="905" name="Google Shape;905;p86"/>
          <p:cNvSpPr/>
          <p:nvPr/>
        </p:nvSpPr>
        <p:spPr>
          <a:xfrm>
            <a:off x="496119" y="1887811"/>
            <a:ext cx="3367088"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6" name="Google Shape;906;p86"/>
          <p:cNvSpPr/>
          <p:nvPr/>
        </p:nvSpPr>
        <p:spPr>
          <a:xfrm>
            <a:off x="489049" y="1887811"/>
            <a:ext cx="3381226" cy="892969"/>
          </a:xfrm>
          <a:prstGeom prst="roundRect">
            <a:avLst>
              <a:gd fmla="val 2381"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7" name="Google Shape;907;p86"/>
          <p:cNvSpPr/>
          <p:nvPr/>
        </p:nvSpPr>
        <p:spPr>
          <a:xfrm>
            <a:off x="630808" y="1994074"/>
            <a:ext cx="3097709" cy="680442"/>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import pandas as pd</a:t>
            </a:r>
            <a:br>
              <a:rPr b="0" i="0" lang="en" sz="1100" u="none" cap="none" strike="noStrike">
                <a:solidFill>
                  <a:srgbClr val="4C4C4D"/>
                </a:solidFill>
                <a:highlight>
                  <a:srgbClr val="CCD7FF"/>
                </a:highlight>
                <a:latin typeface="Consolas"/>
                <a:ea typeface="Consolas"/>
                <a:cs typeface="Consolas"/>
                <a:sym typeface="Consolas"/>
              </a:rPr>
            </a:br>
            <a:r>
              <a:rPr b="0" i="0" lang="en" sz="1100" u="none" cap="none" strike="noStrike">
                <a:solidFill>
                  <a:srgbClr val="4C4C4D"/>
                </a:solidFill>
                <a:highlight>
                  <a:srgbClr val="CCD7FF"/>
                </a:highlight>
                <a:latin typeface="Consolas"/>
                <a:ea typeface="Consolas"/>
                <a:cs typeface="Consolas"/>
                <a:sym typeface="Consolas"/>
              </a:rPr>
              <a:t>df = pd.read_csv('housing.csv')</a:t>
            </a:r>
            <a:br>
              <a:rPr b="0" i="0" lang="en" sz="1100" u="none" cap="none" strike="noStrike">
                <a:solidFill>
                  <a:srgbClr val="4C4C4D"/>
                </a:solidFill>
                <a:highlight>
                  <a:srgbClr val="CCD7FF"/>
                </a:highlight>
                <a:latin typeface="Consolas"/>
                <a:ea typeface="Consolas"/>
                <a:cs typeface="Consolas"/>
                <a:sym typeface="Consolas"/>
              </a:rPr>
            </a:br>
            <a:endParaRPr b="0" i="0" sz="1100" u="none" cap="none" strike="noStrike"/>
          </a:p>
        </p:txBody>
      </p:sp>
      <p:sp>
        <p:nvSpPr>
          <p:cNvPr id="908" name="Google Shape;908;p86"/>
          <p:cNvSpPr/>
          <p:nvPr/>
        </p:nvSpPr>
        <p:spPr>
          <a:xfrm>
            <a:off x="4712419" y="2383334"/>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9" name="Google Shape;909;p86"/>
          <p:cNvSpPr/>
          <p:nvPr/>
        </p:nvSpPr>
        <p:spPr>
          <a:xfrm>
            <a:off x="4412531" y="2233389"/>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0" name="Google Shape;910;p86"/>
          <p:cNvSpPr/>
          <p:nvPr/>
        </p:nvSpPr>
        <p:spPr>
          <a:xfrm>
            <a:off x="4465699" y="2259955"/>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911" name="Google Shape;911;p86"/>
          <p:cNvSpPr/>
          <p:nvPr/>
        </p:nvSpPr>
        <p:spPr>
          <a:xfrm>
            <a:off x="5280794" y="2215679"/>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Inspect Missing Values</a:t>
            </a:r>
            <a:endParaRPr b="0" i="0" sz="1400" u="none" cap="none" strike="noStrike"/>
          </a:p>
        </p:txBody>
      </p:sp>
      <p:sp>
        <p:nvSpPr>
          <p:cNvPr id="912" name="Google Shape;912;p86"/>
          <p:cNvSpPr/>
          <p:nvPr/>
        </p:nvSpPr>
        <p:spPr>
          <a:xfrm>
            <a:off x="5280794" y="2596604"/>
            <a:ext cx="3367088" cy="666155"/>
          </a:xfrm>
          <a:prstGeom prst="roundRect">
            <a:avLst>
              <a:gd fmla="val 3192"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3" name="Google Shape;913;p86"/>
          <p:cNvSpPr/>
          <p:nvPr/>
        </p:nvSpPr>
        <p:spPr>
          <a:xfrm>
            <a:off x="5273724" y="2596604"/>
            <a:ext cx="3381226" cy="666155"/>
          </a:xfrm>
          <a:prstGeom prst="roundRect">
            <a:avLst>
              <a:gd fmla="val 3192" name="adj"/>
            </a:avLst>
          </a:prstGeom>
          <a:solidFill>
            <a:srgbClr val="CCD7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4" name="Google Shape;914;p86"/>
          <p:cNvSpPr/>
          <p:nvPr/>
        </p:nvSpPr>
        <p:spPr>
          <a:xfrm>
            <a:off x="5415483" y="2702868"/>
            <a:ext cx="3097709"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Consolas"/>
              <a:buNone/>
            </a:pPr>
            <a:r>
              <a:rPr b="0" i="0" lang="en" sz="1100" u="none" cap="none" strike="noStrike">
                <a:solidFill>
                  <a:srgbClr val="4C4C4D"/>
                </a:solidFill>
                <a:highlight>
                  <a:srgbClr val="CCD7FF"/>
                </a:highlight>
                <a:latin typeface="Consolas"/>
                <a:ea typeface="Consolas"/>
                <a:cs typeface="Consolas"/>
                <a:sym typeface="Consolas"/>
              </a:rPr>
              <a:t>df.isnull().sum()</a:t>
            </a:r>
            <a:br>
              <a:rPr b="0" i="0" lang="en" sz="1100" u="none" cap="none" strike="noStrike">
                <a:solidFill>
                  <a:srgbClr val="4C4C4D"/>
                </a:solidFill>
                <a:highlight>
                  <a:srgbClr val="CCD7FF"/>
                </a:highlight>
                <a:latin typeface="Consolas"/>
                <a:ea typeface="Consolas"/>
                <a:cs typeface="Consolas"/>
                <a:sym typeface="Consolas"/>
              </a:rPr>
            </a:br>
            <a:endParaRPr b="0" i="0" sz="1100" u="none" cap="none" strike="noStrike"/>
          </a:p>
        </p:txBody>
      </p:sp>
      <p:sp>
        <p:nvSpPr>
          <p:cNvPr id="915" name="Google Shape;915;p86"/>
          <p:cNvSpPr/>
          <p:nvPr/>
        </p:nvSpPr>
        <p:spPr>
          <a:xfrm>
            <a:off x="4006304" y="3373711"/>
            <a:ext cx="425276" cy="19050"/>
          </a:xfrm>
          <a:prstGeom prst="roundRect">
            <a:avLst>
              <a:gd fmla="val 111628" name="adj"/>
            </a:avLst>
          </a:prstGeom>
          <a:solidFill>
            <a:srgbClr val="D8D4D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6" name="Google Shape;916;p86"/>
          <p:cNvSpPr/>
          <p:nvPr/>
        </p:nvSpPr>
        <p:spPr>
          <a:xfrm>
            <a:off x="4412531" y="3223766"/>
            <a:ext cx="318939" cy="318939"/>
          </a:xfrm>
          <a:prstGeom prst="roundRect">
            <a:avLst>
              <a:gd fmla="val 6667"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7" name="Google Shape;917;p86"/>
          <p:cNvSpPr/>
          <p:nvPr/>
        </p:nvSpPr>
        <p:spPr>
          <a:xfrm>
            <a:off x="4465699" y="3250332"/>
            <a:ext cx="212601" cy="265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
        <p:nvSpPr>
          <p:cNvPr id="918" name="Google Shape;918;p86"/>
          <p:cNvSpPr/>
          <p:nvPr/>
        </p:nvSpPr>
        <p:spPr>
          <a:xfrm>
            <a:off x="2091184" y="3206056"/>
            <a:ext cx="1772022" cy="221456"/>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Preprocessing Plan</a:t>
            </a:r>
            <a:endParaRPr b="0" i="0" sz="1400" u="none" cap="none" strike="noStrike"/>
          </a:p>
        </p:txBody>
      </p:sp>
      <p:sp>
        <p:nvSpPr>
          <p:cNvPr id="919" name="Google Shape;919;p86"/>
          <p:cNvSpPr/>
          <p:nvPr/>
        </p:nvSpPr>
        <p:spPr>
          <a:xfrm>
            <a:off x="496119" y="3512567"/>
            <a:ext cx="3367088" cy="226814"/>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Impute "LotFrontage" with median.</a:t>
            </a:r>
            <a:endParaRPr b="0" i="0" sz="1100" u="none" cap="none" strike="noStrike"/>
          </a:p>
        </p:txBody>
      </p:sp>
      <p:sp>
        <p:nvSpPr>
          <p:cNvPr id="920" name="Google Shape;920;p86"/>
          <p:cNvSpPr/>
          <p:nvPr/>
        </p:nvSpPr>
        <p:spPr>
          <a:xfrm>
            <a:off x="496119" y="3824436"/>
            <a:ext cx="3367088" cy="226814"/>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One-hot encode "Neighborhood."</a:t>
            </a:r>
            <a:endParaRPr b="0" i="0" sz="1100" u="none" cap="none" strike="noStrike"/>
          </a:p>
        </p:txBody>
      </p:sp>
      <p:sp>
        <p:nvSpPr>
          <p:cNvPr id="921" name="Google Shape;921;p86"/>
          <p:cNvSpPr/>
          <p:nvPr/>
        </p:nvSpPr>
        <p:spPr>
          <a:xfrm>
            <a:off x="496119" y="4136306"/>
            <a:ext cx="3367088" cy="226814"/>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Scale "SalePrice" and "SquareFeet."</a:t>
            </a:r>
            <a:endParaRPr b="0" i="0" sz="1100" u="none" cap="none" strike="noStrike"/>
          </a:p>
        </p:txBody>
      </p:sp>
      <p:sp>
        <p:nvSpPr>
          <p:cNvPr id="922" name="Google Shape;922;p86"/>
          <p:cNvSpPr/>
          <p:nvPr/>
        </p:nvSpPr>
        <p:spPr>
          <a:xfrm>
            <a:off x="432619" y="4577416"/>
            <a:ext cx="8151900" cy="2268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None/>
            </a:pPr>
            <a:r>
              <a:rPr b="1" i="0" lang="en" sz="1100" u="none" cap="none" strike="noStrike">
                <a:solidFill>
                  <a:srgbClr val="4C4C4D"/>
                </a:solidFill>
                <a:latin typeface="Heebo"/>
                <a:ea typeface="Heebo"/>
                <a:cs typeface="Heebo"/>
                <a:sym typeface="Heebo"/>
              </a:rPr>
              <a:t>Pro Tip</a:t>
            </a:r>
            <a:r>
              <a:rPr b="0" i="0" lang="en" sz="1100" u="none" cap="none" strike="noStrike">
                <a:solidFill>
                  <a:srgbClr val="4C4C4D"/>
                </a:solidFill>
                <a:latin typeface="Heebo"/>
                <a:ea typeface="Heebo"/>
                <a:cs typeface="Heebo"/>
                <a:sym typeface="Heebo"/>
              </a:rPr>
              <a:t>: Use Pipeline.fit_transform() on training data only. Test data should use .transform()!</a:t>
            </a:r>
            <a:endParaRPr b="0" i="0" sz="1100" u="none" cap="none" strike="noStrike"/>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7"/>
          <p:cNvSpPr/>
          <p:nvPr/>
        </p:nvSpPr>
        <p:spPr>
          <a:xfrm>
            <a:off x="496119" y="781943"/>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Don’t Get Stuck!</a:t>
            </a:r>
            <a:endParaRPr b="0" i="0" sz="2800" u="none" cap="none" strike="noStrike"/>
          </a:p>
        </p:txBody>
      </p:sp>
      <p:sp>
        <p:nvSpPr>
          <p:cNvPr id="929" name="Google Shape;929;p87"/>
          <p:cNvSpPr/>
          <p:nvPr/>
        </p:nvSpPr>
        <p:spPr>
          <a:xfrm>
            <a:off x="1089868" y="2554932"/>
            <a:ext cx="1772022" cy="221456"/>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Data Leakage</a:t>
            </a:r>
            <a:endParaRPr b="0" i="0" sz="1400" u="none" cap="none" strike="noStrike"/>
          </a:p>
        </p:txBody>
      </p:sp>
      <p:sp>
        <p:nvSpPr>
          <p:cNvPr id="930" name="Google Shape;930;p87"/>
          <p:cNvSpPr/>
          <p:nvPr/>
        </p:nvSpPr>
        <p:spPr>
          <a:xfrm>
            <a:off x="496119" y="2861444"/>
            <a:ext cx="2365772" cy="453628"/>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Scaling test data with training parameters</a:t>
            </a:r>
            <a:endParaRPr b="0" i="0" sz="1100" u="none" cap="none" strike="noStrike"/>
          </a:p>
        </p:txBody>
      </p:sp>
      <p:pic>
        <p:nvPicPr>
          <p:cNvPr descr="preencoded.png" id="931" name="Google Shape;931;p87"/>
          <p:cNvPicPr preferRelativeResize="0"/>
          <p:nvPr/>
        </p:nvPicPr>
        <p:blipFill rotWithShape="1">
          <a:blip r:embed="rId3">
            <a:alphaModFix/>
          </a:blip>
          <a:srcRect b="0" l="0" r="0" t="0"/>
          <a:stretch/>
        </p:blipFill>
        <p:spPr>
          <a:xfrm>
            <a:off x="3145408" y="1508447"/>
            <a:ext cx="2853109" cy="2853109"/>
          </a:xfrm>
          <a:prstGeom prst="rect">
            <a:avLst/>
          </a:prstGeom>
          <a:noFill/>
          <a:ln>
            <a:noFill/>
          </a:ln>
        </p:spPr>
      </p:pic>
      <p:sp>
        <p:nvSpPr>
          <p:cNvPr id="932" name="Google Shape;932;p87"/>
          <p:cNvSpPr/>
          <p:nvPr/>
        </p:nvSpPr>
        <p:spPr>
          <a:xfrm>
            <a:off x="3467323" y="2802359"/>
            <a:ext cx="212080" cy="265138"/>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1</a:t>
            </a:r>
            <a:endParaRPr b="0" i="0" sz="1700" u="none" cap="none" strike="noStrike"/>
          </a:p>
        </p:txBody>
      </p:sp>
      <p:sp>
        <p:nvSpPr>
          <p:cNvPr id="933" name="Google Shape;933;p87"/>
          <p:cNvSpPr/>
          <p:nvPr/>
        </p:nvSpPr>
        <p:spPr>
          <a:xfrm>
            <a:off x="6211119" y="1901874"/>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Dummy Variable Trap</a:t>
            </a:r>
            <a:endParaRPr b="0" i="0" sz="1400" u="none" cap="none" strike="noStrike"/>
          </a:p>
        </p:txBody>
      </p:sp>
      <p:sp>
        <p:nvSpPr>
          <p:cNvPr id="934" name="Google Shape;934;p87"/>
          <p:cNvSpPr/>
          <p:nvPr/>
        </p:nvSpPr>
        <p:spPr>
          <a:xfrm>
            <a:off x="6211119" y="2208386"/>
            <a:ext cx="243676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Forgetting to drop one one-hot column</a:t>
            </a:r>
            <a:endParaRPr b="0" i="0" sz="1100" u="none" cap="none" strike="noStrike"/>
          </a:p>
        </p:txBody>
      </p:sp>
      <p:pic>
        <p:nvPicPr>
          <p:cNvPr descr="preencoded.png" id="935" name="Google Shape;935;p87"/>
          <p:cNvPicPr preferRelativeResize="0"/>
          <p:nvPr/>
        </p:nvPicPr>
        <p:blipFill rotWithShape="1">
          <a:blip r:embed="rId4">
            <a:alphaModFix/>
          </a:blip>
          <a:srcRect b="0" l="0" r="0" t="0"/>
          <a:stretch/>
        </p:blipFill>
        <p:spPr>
          <a:xfrm>
            <a:off x="3145408" y="1508447"/>
            <a:ext cx="2853109" cy="2853109"/>
          </a:xfrm>
          <a:prstGeom prst="rect">
            <a:avLst/>
          </a:prstGeom>
          <a:noFill/>
          <a:ln>
            <a:noFill/>
          </a:ln>
        </p:spPr>
      </p:pic>
      <p:sp>
        <p:nvSpPr>
          <p:cNvPr id="936" name="Google Shape;936;p87"/>
          <p:cNvSpPr/>
          <p:nvPr/>
        </p:nvSpPr>
        <p:spPr>
          <a:xfrm>
            <a:off x="4965204" y="1937593"/>
            <a:ext cx="212080" cy="265138"/>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2</a:t>
            </a:r>
            <a:endParaRPr b="0" i="0" sz="1700" u="none" cap="none" strike="noStrike"/>
          </a:p>
        </p:txBody>
      </p:sp>
      <p:sp>
        <p:nvSpPr>
          <p:cNvPr id="937" name="Google Shape;937;p87"/>
          <p:cNvSpPr/>
          <p:nvPr/>
        </p:nvSpPr>
        <p:spPr>
          <a:xfrm>
            <a:off x="6211119" y="343473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Incorrect Column Types</a:t>
            </a:r>
            <a:endParaRPr b="0" i="0" sz="1400" u="none" cap="none" strike="noStrike"/>
          </a:p>
        </p:txBody>
      </p:sp>
      <p:sp>
        <p:nvSpPr>
          <p:cNvPr id="938" name="Google Shape;938;p87"/>
          <p:cNvSpPr/>
          <p:nvPr/>
        </p:nvSpPr>
        <p:spPr>
          <a:xfrm>
            <a:off x="6211044" y="3932266"/>
            <a:ext cx="2436900" cy="226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Passing strings to a scaler</a:t>
            </a:r>
            <a:endParaRPr b="0" i="0" sz="1100" u="none" cap="none" strike="noStrike"/>
          </a:p>
        </p:txBody>
      </p:sp>
      <p:pic>
        <p:nvPicPr>
          <p:cNvPr descr="preencoded.png" id="939" name="Google Shape;939;p87"/>
          <p:cNvPicPr preferRelativeResize="0"/>
          <p:nvPr/>
        </p:nvPicPr>
        <p:blipFill rotWithShape="1">
          <a:blip r:embed="rId5">
            <a:alphaModFix/>
          </a:blip>
          <a:srcRect b="0" l="0" r="0" t="0"/>
          <a:stretch/>
        </p:blipFill>
        <p:spPr>
          <a:xfrm>
            <a:off x="3145408" y="1508447"/>
            <a:ext cx="2853109" cy="2853109"/>
          </a:xfrm>
          <a:prstGeom prst="rect">
            <a:avLst/>
          </a:prstGeom>
          <a:noFill/>
          <a:ln>
            <a:noFill/>
          </a:ln>
        </p:spPr>
      </p:pic>
      <p:sp>
        <p:nvSpPr>
          <p:cNvPr id="940" name="Google Shape;940;p87"/>
          <p:cNvSpPr/>
          <p:nvPr/>
        </p:nvSpPr>
        <p:spPr>
          <a:xfrm>
            <a:off x="4965204" y="3667125"/>
            <a:ext cx="212080" cy="265138"/>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4C4C4D"/>
              </a:buClr>
              <a:buSzPts val="1700"/>
              <a:buFont typeface="Crimson Pro SemiBold"/>
              <a:buNone/>
            </a:pPr>
            <a:r>
              <a:rPr b="1" i="0" lang="en" sz="1700" u="none" cap="none" strike="noStrike">
                <a:solidFill>
                  <a:srgbClr val="4C4C4D"/>
                </a:solidFill>
                <a:latin typeface="Crimson Pro SemiBold"/>
                <a:ea typeface="Crimson Pro SemiBold"/>
                <a:cs typeface="Crimson Pro SemiBold"/>
                <a:sym typeface="Crimson Pro SemiBold"/>
              </a:rPr>
              <a:t>3</a:t>
            </a:r>
            <a:endParaRPr b="0" i="0" sz="17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p:nvPr/>
        </p:nvSpPr>
        <p:spPr>
          <a:xfrm>
            <a:off x="496126" y="749275"/>
            <a:ext cx="76407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Your Challenge: Prepare the Titanic Dataset</a:t>
            </a:r>
            <a:endParaRPr b="0" i="0" sz="2800" u="none" cap="none" strike="noStrike"/>
          </a:p>
        </p:txBody>
      </p:sp>
      <p:pic>
        <p:nvPicPr>
          <p:cNvPr descr="preencoded.png" id="202" name="Google Shape;202;p42"/>
          <p:cNvPicPr preferRelativeResize="0"/>
          <p:nvPr/>
        </p:nvPicPr>
        <p:blipFill rotWithShape="1">
          <a:blip r:embed="rId3">
            <a:alphaModFix/>
          </a:blip>
          <a:srcRect b="0" l="0" r="0" t="0"/>
          <a:stretch/>
        </p:blipFill>
        <p:spPr>
          <a:xfrm>
            <a:off x="496119" y="1564333"/>
            <a:ext cx="3902943" cy="2670423"/>
          </a:xfrm>
          <a:prstGeom prst="rect">
            <a:avLst/>
          </a:prstGeom>
          <a:noFill/>
          <a:ln>
            <a:noFill/>
          </a:ln>
        </p:spPr>
      </p:pic>
      <p:sp>
        <p:nvSpPr>
          <p:cNvPr id="203" name="Google Shape;203;p42"/>
          <p:cNvSpPr/>
          <p:nvPr/>
        </p:nvSpPr>
        <p:spPr>
          <a:xfrm>
            <a:off x="4749701" y="1546622"/>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Problem Statement</a:t>
            </a:r>
            <a:endParaRPr b="0" i="0" sz="1400" u="none" cap="none" strike="noStrike"/>
          </a:p>
        </p:txBody>
      </p:sp>
      <p:sp>
        <p:nvSpPr>
          <p:cNvPr id="204" name="Google Shape;204;p42"/>
          <p:cNvSpPr/>
          <p:nvPr/>
        </p:nvSpPr>
        <p:spPr>
          <a:xfrm>
            <a:off x="4749701" y="1909837"/>
            <a:ext cx="3902943"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Build a logistic regression model to predict survival.</a:t>
            </a:r>
            <a:endParaRPr b="0" i="0" sz="1100" u="none" cap="none" strike="noStrike"/>
          </a:p>
        </p:txBody>
      </p:sp>
      <p:sp>
        <p:nvSpPr>
          <p:cNvPr id="205" name="Google Shape;205;p42"/>
          <p:cNvSpPr/>
          <p:nvPr/>
        </p:nvSpPr>
        <p:spPr>
          <a:xfrm>
            <a:off x="4749701" y="2278410"/>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1400"/>
              <a:buFont typeface="Crimson Pro SemiBold"/>
              <a:buNone/>
            </a:pPr>
            <a:r>
              <a:rPr b="1" i="0" lang="en" sz="1400" u="none" cap="none" strike="noStrike">
                <a:solidFill>
                  <a:srgbClr val="152D47"/>
                </a:solidFill>
                <a:latin typeface="Crimson Pro SemiBold"/>
                <a:ea typeface="Crimson Pro SemiBold"/>
                <a:cs typeface="Crimson Pro SemiBold"/>
                <a:sym typeface="Crimson Pro SemiBold"/>
              </a:rPr>
              <a:t>Obstacles</a:t>
            </a:r>
            <a:endParaRPr b="0" i="0" sz="1400" u="none" cap="none" strike="noStrike"/>
          </a:p>
        </p:txBody>
      </p:sp>
      <p:sp>
        <p:nvSpPr>
          <p:cNvPr id="206" name="Google Shape;206;p42"/>
          <p:cNvSpPr/>
          <p:nvPr/>
        </p:nvSpPr>
        <p:spPr>
          <a:xfrm>
            <a:off x="4749701" y="2641625"/>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How to handle missing ages?</a:t>
            </a:r>
            <a:endParaRPr b="0" i="0" sz="1100" u="none" cap="none" strike="noStrike"/>
          </a:p>
        </p:txBody>
      </p:sp>
      <p:sp>
        <p:nvSpPr>
          <p:cNvPr id="207" name="Google Shape;207;p42"/>
          <p:cNvSpPr/>
          <p:nvPr/>
        </p:nvSpPr>
        <p:spPr>
          <a:xfrm>
            <a:off x="4749701" y="2917999"/>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How to convert "Sex" to numbers?</a:t>
            </a:r>
            <a:endParaRPr b="0" i="0" sz="1100" u="none" cap="none" strike="noStrike"/>
          </a:p>
        </p:txBody>
      </p:sp>
      <p:sp>
        <p:nvSpPr>
          <p:cNvPr id="208" name="Google Shape;208;p42"/>
          <p:cNvSpPr/>
          <p:nvPr/>
        </p:nvSpPr>
        <p:spPr>
          <a:xfrm>
            <a:off x="4749701" y="3194373"/>
            <a:ext cx="3902943" cy="226814"/>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4C4C4D"/>
              </a:buClr>
              <a:buSzPts val="1100"/>
              <a:buFont typeface="Heebo"/>
              <a:buChar char="•"/>
            </a:pPr>
            <a:r>
              <a:rPr b="0" i="0" lang="en" sz="1100" u="none" cap="none" strike="noStrike">
                <a:solidFill>
                  <a:srgbClr val="4C4C4D"/>
                </a:solidFill>
                <a:latin typeface="Heebo"/>
                <a:ea typeface="Heebo"/>
                <a:cs typeface="Heebo"/>
                <a:sym typeface="Heebo"/>
              </a:rPr>
              <a:t>How to prevent "Fare" from dominating the model?</a:t>
            </a:r>
            <a:endParaRPr b="0" i="0" sz="11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preencoded.png" id="214" name="Google Shape;214;p43"/>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215" name="Google Shape;215;p43"/>
          <p:cNvSpPr/>
          <p:nvPr/>
        </p:nvSpPr>
        <p:spPr>
          <a:xfrm>
            <a:off x="496126" y="661550"/>
            <a:ext cx="40758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Key Takeaways (So Far)</a:t>
            </a:r>
            <a:endParaRPr b="0" i="0" sz="2800" u="none" cap="none" strike="noStrike"/>
          </a:p>
        </p:txBody>
      </p:sp>
      <p:pic>
        <p:nvPicPr>
          <p:cNvPr descr="preencoded.png" id="216" name="Google Shape;216;p43"/>
          <p:cNvPicPr preferRelativeResize="0"/>
          <p:nvPr/>
        </p:nvPicPr>
        <p:blipFill rotWithShape="1">
          <a:blip r:embed="rId4">
            <a:alphaModFix/>
          </a:blip>
          <a:srcRect b="0" l="0" r="0" t="0"/>
          <a:stretch/>
        </p:blipFill>
        <p:spPr>
          <a:xfrm>
            <a:off x="496119" y="1317129"/>
            <a:ext cx="708794" cy="850553"/>
          </a:xfrm>
          <a:prstGeom prst="rect">
            <a:avLst/>
          </a:prstGeom>
          <a:noFill/>
          <a:ln>
            <a:noFill/>
          </a:ln>
        </p:spPr>
      </p:pic>
      <p:sp>
        <p:nvSpPr>
          <p:cNvPr id="217" name="Google Shape;217;p43"/>
          <p:cNvSpPr/>
          <p:nvPr/>
        </p:nvSpPr>
        <p:spPr>
          <a:xfrm>
            <a:off x="1417514" y="145888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Raw Data</a:t>
            </a:r>
            <a:endParaRPr b="0" i="0" sz="1400" u="none" cap="none" strike="noStrike"/>
          </a:p>
        </p:txBody>
      </p:sp>
      <p:pic>
        <p:nvPicPr>
          <p:cNvPr descr="preencoded.png" id="218" name="Google Shape;218;p43"/>
          <p:cNvPicPr preferRelativeResize="0"/>
          <p:nvPr/>
        </p:nvPicPr>
        <p:blipFill rotWithShape="1">
          <a:blip r:embed="rId5">
            <a:alphaModFix/>
          </a:blip>
          <a:srcRect b="0" l="0" r="0" t="0"/>
          <a:stretch/>
        </p:blipFill>
        <p:spPr>
          <a:xfrm>
            <a:off x="496119" y="2167682"/>
            <a:ext cx="708794" cy="850553"/>
          </a:xfrm>
          <a:prstGeom prst="rect">
            <a:avLst/>
          </a:prstGeom>
          <a:noFill/>
          <a:ln>
            <a:noFill/>
          </a:ln>
        </p:spPr>
      </p:pic>
      <p:sp>
        <p:nvSpPr>
          <p:cNvPr id="219" name="Google Shape;219;p43"/>
          <p:cNvSpPr/>
          <p:nvPr/>
        </p:nvSpPr>
        <p:spPr>
          <a:xfrm>
            <a:off x="1417514" y="2309441"/>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Preprocessing</a:t>
            </a:r>
            <a:endParaRPr b="0" i="0" sz="1400" u="none" cap="none" strike="noStrike"/>
          </a:p>
        </p:txBody>
      </p:sp>
      <p:sp>
        <p:nvSpPr>
          <p:cNvPr id="220" name="Google Shape;220;p43"/>
          <p:cNvSpPr/>
          <p:nvPr/>
        </p:nvSpPr>
        <p:spPr>
          <a:xfrm>
            <a:off x="1417514" y="2615952"/>
            <a:ext cx="3801368"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Missing Values, Scaling, Encoding</a:t>
            </a:r>
            <a:endParaRPr b="0" i="0" sz="1100" u="none" cap="none" strike="noStrike"/>
          </a:p>
        </p:txBody>
      </p:sp>
      <p:pic>
        <p:nvPicPr>
          <p:cNvPr descr="preencoded.png" id="221" name="Google Shape;221;p43"/>
          <p:cNvPicPr preferRelativeResize="0"/>
          <p:nvPr/>
        </p:nvPicPr>
        <p:blipFill rotWithShape="1">
          <a:blip r:embed="rId6">
            <a:alphaModFix/>
          </a:blip>
          <a:srcRect b="0" l="0" r="0" t="0"/>
          <a:stretch/>
        </p:blipFill>
        <p:spPr>
          <a:xfrm>
            <a:off x="496119" y="3018234"/>
            <a:ext cx="708794" cy="850553"/>
          </a:xfrm>
          <a:prstGeom prst="rect">
            <a:avLst/>
          </a:prstGeom>
          <a:noFill/>
          <a:ln>
            <a:noFill/>
          </a:ln>
        </p:spPr>
      </p:pic>
      <p:sp>
        <p:nvSpPr>
          <p:cNvPr id="222" name="Google Shape;222;p43"/>
          <p:cNvSpPr/>
          <p:nvPr/>
        </p:nvSpPr>
        <p:spPr>
          <a:xfrm>
            <a:off x="1417514" y="3159993"/>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Clean Data</a:t>
            </a:r>
            <a:endParaRPr b="0" i="0" sz="1400" u="none" cap="none" strike="noStrike"/>
          </a:p>
        </p:txBody>
      </p:sp>
      <p:sp>
        <p:nvSpPr>
          <p:cNvPr id="223" name="Google Shape;223;p43"/>
          <p:cNvSpPr/>
          <p:nvPr/>
        </p:nvSpPr>
        <p:spPr>
          <a:xfrm>
            <a:off x="496119" y="4028256"/>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Three major hurdles: missing data, categorical variables, scale mismatches.</a:t>
            </a:r>
            <a:endParaRPr b="0" i="0" sz="11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preencoded.png" id="229" name="Google Shape;229;p44"/>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230" name="Google Shape;230;p44"/>
          <p:cNvSpPr/>
          <p:nvPr/>
        </p:nvSpPr>
        <p:spPr>
          <a:xfrm>
            <a:off x="3925119" y="865361"/>
            <a:ext cx="3544119"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2800"/>
              <a:buFont typeface="Crimson Pro SemiBold"/>
              <a:buNone/>
            </a:pPr>
            <a:r>
              <a:rPr b="1" i="0" lang="en" sz="2800" u="none" cap="none" strike="noStrike">
                <a:solidFill>
                  <a:srgbClr val="152D47"/>
                </a:solidFill>
                <a:latin typeface="Crimson Pro SemiBold"/>
                <a:ea typeface="Crimson Pro SemiBold"/>
                <a:cs typeface="Crimson Pro SemiBold"/>
                <a:sym typeface="Crimson Pro SemiBold"/>
              </a:rPr>
              <a:t>Next steps</a:t>
            </a:r>
            <a:endParaRPr b="0" i="0" sz="2800" u="none" cap="none" strike="noStrike"/>
          </a:p>
        </p:txBody>
      </p:sp>
      <p:sp>
        <p:nvSpPr>
          <p:cNvPr id="231" name="Google Shape;231;p44"/>
          <p:cNvSpPr/>
          <p:nvPr/>
        </p:nvSpPr>
        <p:spPr>
          <a:xfrm>
            <a:off x="3925119" y="1520949"/>
            <a:ext cx="2290539" cy="1497286"/>
          </a:xfrm>
          <a:prstGeom prst="roundRect">
            <a:avLst>
              <a:gd fmla="val 1420"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2" name="Google Shape;232;p44"/>
          <p:cNvSpPr/>
          <p:nvPr/>
        </p:nvSpPr>
        <p:spPr>
          <a:xfrm>
            <a:off x="4066878" y="166270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Hands-on strategies</a:t>
            </a:r>
            <a:endParaRPr b="0" i="0" sz="1400" u="none" cap="none" strike="noStrike"/>
          </a:p>
        </p:txBody>
      </p:sp>
      <p:sp>
        <p:nvSpPr>
          <p:cNvPr id="233" name="Google Shape;233;p44"/>
          <p:cNvSpPr/>
          <p:nvPr/>
        </p:nvSpPr>
        <p:spPr>
          <a:xfrm>
            <a:off x="4066878" y="1969219"/>
            <a:ext cx="2007022" cy="90725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In the next section, we’ll turn these principles into action: imputing missing ages, scaling fares, and encoding genders.</a:t>
            </a:r>
            <a:endParaRPr b="0" i="0" sz="1100" u="none" cap="none" strike="noStrike"/>
          </a:p>
        </p:txBody>
      </p:sp>
      <p:sp>
        <p:nvSpPr>
          <p:cNvPr id="234" name="Google Shape;234;p44"/>
          <p:cNvSpPr/>
          <p:nvPr/>
        </p:nvSpPr>
        <p:spPr>
          <a:xfrm>
            <a:off x="6357417" y="1520949"/>
            <a:ext cx="2290539" cy="1497286"/>
          </a:xfrm>
          <a:prstGeom prst="roundRect">
            <a:avLst>
              <a:gd fmla="val 1420"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5" name="Google Shape;235;p44"/>
          <p:cNvSpPr/>
          <p:nvPr/>
        </p:nvSpPr>
        <p:spPr>
          <a:xfrm>
            <a:off x="6499176" y="1662708"/>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Imputing missing ages</a:t>
            </a:r>
            <a:endParaRPr b="0" i="0" sz="1400" u="none" cap="none" strike="noStrike"/>
          </a:p>
        </p:txBody>
      </p:sp>
      <p:sp>
        <p:nvSpPr>
          <p:cNvPr id="236" name="Google Shape;236;p44"/>
          <p:cNvSpPr/>
          <p:nvPr/>
        </p:nvSpPr>
        <p:spPr>
          <a:xfrm>
            <a:off x="3925119" y="3159993"/>
            <a:ext cx="4722763" cy="504974"/>
          </a:xfrm>
          <a:prstGeom prst="roundRect">
            <a:avLst>
              <a:gd fmla="val 4211" name="adj"/>
            </a:avLst>
          </a:prstGeom>
          <a:solidFill>
            <a:srgbClr val="F2EEE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7" name="Google Shape;237;p44"/>
          <p:cNvSpPr/>
          <p:nvPr/>
        </p:nvSpPr>
        <p:spPr>
          <a:xfrm>
            <a:off x="4066878" y="3301752"/>
            <a:ext cx="1772022" cy="2214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400"/>
              <a:buFont typeface="Crimson Pro SemiBold"/>
              <a:buNone/>
            </a:pPr>
            <a:r>
              <a:rPr b="1" i="0" lang="en" sz="1400" u="none" cap="none" strike="noStrike">
                <a:solidFill>
                  <a:srgbClr val="4C4C4D"/>
                </a:solidFill>
                <a:latin typeface="Crimson Pro SemiBold"/>
                <a:ea typeface="Crimson Pro SemiBold"/>
                <a:cs typeface="Crimson Pro SemiBold"/>
                <a:sym typeface="Crimson Pro SemiBold"/>
              </a:rPr>
              <a:t>Scaling fares</a:t>
            </a:r>
            <a:endParaRPr b="0" i="0" sz="1400" u="none" cap="none" strike="noStrike"/>
          </a:p>
        </p:txBody>
      </p:sp>
      <p:sp>
        <p:nvSpPr>
          <p:cNvPr id="238" name="Google Shape;238;p44"/>
          <p:cNvSpPr/>
          <p:nvPr/>
        </p:nvSpPr>
        <p:spPr>
          <a:xfrm>
            <a:off x="3925119" y="3824436"/>
            <a:ext cx="4722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100"/>
              <a:buFont typeface="Heebo"/>
              <a:buNone/>
            </a:pPr>
            <a:r>
              <a:rPr b="0" i="0" lang="en" sz="1100" u="none" cap="none" strike="noStrike">
                <a:solidFill>
                  <a:srgbClr val="4C4C4D"/>
                </a:solidFill>
                <a:latin typeface="Heebo"/>
                <a:ea typeface="Heebo"/>
                <a:cs typeface="Heebo"/>
                <a:sym typeface="Heebo"/>
              </a:rPr>
              <a:t>Preprocessing isn’t just about fixing errors—it’s about curating a story your model can understand."</a:t>
            </a:r>
            <a:endParaRPr b="0" i="0" sz="11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t>Handling Missing Values</a:t>
            </a:r>
            <a:endParaRPr sz="5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